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4"/>
  </p:sldMasterIdLst>
  <p:notesMasterIdLst>
    <p:notesMasterId r:id="rId20"/>
  </p:notesMasterIdLst>
  <p:sldIdLst>
    <p:sldId id="256" r:id="rId5"/>
    <p:sldId id="257" r:id="rId6"/>
    <p:sldId id="325" r:id="rId7"/>
    <p:sldId id="327" r:id="rId8"/>
    <p:sldId id="324" r:id="rId9"/>
    <p:sldId id="316" r:id="rId10"/>
    <p:sldId id="317" r:id="rId11"/>
    <p:sldId id="321" r:id="rId12"/>
    <p:sldId id="320" r:id="rId13"/>
    <p:sldId id="318" r:id="rId14"/>
    <p:sldId id="319" r:id="rId15"/>
    <p:sldId id="313" r:id="rId16"/>
    <p:sldId id="285" r:id="rId17"/>
    <p:sldId id="311" r:id="rId18"/>
    <p:sldId id="312" r:id="rId19"/>
  </p:sldIdLst>
  <p:sldSz cx="9144000" cy="5143500" type="screen16x9"/>
  <p:notesSz cx="6858000" cy="9144000"/>
  <p:embeddedFontLst>
    <p:embeddedFont>
      <p:font typeface="DM Sans" pitchFamily="2" charset="0"/>
      <p:regular r:id="rId21"/>
      <p:bold r:id="rId22"/>
      <p:italic r:id="rId23"/>
      <p:boldItalic r:id="rId24"/>
    </p:embeddedFont>
    <p:embeddedFont>
      <p:font typeface="Open Sans Light" panose="020B0306030504020204" pitchFamily="34" charset="0"/>
      <p:regular r:id="rId25"/>
      <p: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61">
          <p15:clr>
            <a:srgbClr val="9AA0A6"/>
          </p15:clr>
        </p15:guide>
        <p15:guide id="2" pos="2880">
          <p15:clr>
            <a:srgbClr val="9AA0A6"/>
          </p15:clr>
        </p15:guide>
        <p15:guide id="3" pos="456">
          <p15:clr>
            <a:srgbClr val="9AA0A6"/>
          </p15:clr>
        </p15:guide>
        <p15:guide id="4" orient="horz" pos="1732">
          <p15:clr>
            <a:srgbClr val="9AA0A6"/>
          </p15:clr>
        </p15:guide>
        <p15:guide id="5" orient="horz" pos="26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E77F55-E5DA-4B27-AC9D-CBAF74A4E59D}" v="6" dt="2024-03-12T12:46:00.154"/>
    <p1510:client id="{22DC560C-C7DB-1883-25AE-DE7561B2AC24}" v="82" dt="2024-03-12T16:04:50.018"/>
    <p1510:client id="{2952200D-04B2-807C-DFD3-0CDC1AD81E4F}" v="3" dt="2024-03-12T12:20:44.503"/>
    <p1510:client id="{516EE217-83DC-F8EF-0869-83C9F3E97CF5}" v="7" dt="2024-03-12T01:19:55.988"/>
    <p1510:client id="{66434D8A-9521-2341-77E8-DD5FD21A3749}" v="30" dt="2024-03-12T19:46:46.651"/>
    <p1510:client id="{716FF0EA-7A84-33C0-7AA8-F7129D16F1A7}" v="252" dt="2024-03-12T01:11:02.042"/>
    <p1510:client id="{783C06DB-6ADC-D74C-BC9F-CAE15F4946E2}" v="133" dt="2024-03-12T16:52:36.012"/>
    <p1510:client id="{83860D30-AFFB-35E1-5EC9-6293E3E8C76E}" v="136" dt="2024-03-12T20:14:00.812"/>
    <p1510:client id="{84F5FD22-EA08-1AD1-1B41-A948CB1963B0}" v="152" dt="2024-03-11T21:44:30.204"/>
    <p1510:client id="{94520C9A-F8C5-6073-336A-7C5E16197237}" v="171" dt="2024-03-12T15:17:30.824"/>
    <p1510:client id="{98287CCE-9F3A-E92C-67E8-DFC8D047D66A}" v="948" dt="2024-03-12T04:46:15.129"/>
    <p1510:client id="{A06F3E52-1261-C2F5-792D-089D3F76CE22}" v="3" dt="2024-03-12T15:49:38.299"/>
    <p1510:client id="{A21F8DBD-CC7F-2F27-3D9B-6724A8A51D97}" v="41" dt="2024-03-12T04:13:33.155"/>
    <p1510:client id="{AC4CD97D-2AB2-ACCD-2A6D-89C4FA342683}" v="37" dt="2024-03-11T21:25:53.650"/>
    <p1510:client id="{D39F98DE-1830-9C68-E2BC-D151DAA9F24D}" v="27" dt="2024-03-12T05:30:56.736"/>
    <p1510:client id="{DAA615C5-4E40-C101-2F9B-DDFEB5062738}" v="20" dt="2024-03-12T18:49:01.255"/>
    <p1510:client id="{E72A1A87-178F-930E-3357-4B7F8E2DD4D6}" v="50" dt="2024-03-12T05:49:31.516"/>
  </p1510:revLst>
</p1510:revInfo>
</file>

<file path=ppt/tableStyles.xml><?xml version="1.0" encoding="utf-8"?>
<a:tblStyleLst xmlns:a="http://schemas.openxmlformats.org/drawingml/2006/main" def="{CEDE78AB-11FB-4444-A1E2-B6D88F2CA7FE}">
  <a:tblStyle styleId="{CEDE78AB-11FB-4444-A1E2-B6D88F2CA7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514" y="72"/>
      </p:cViewPr>
      <p:guideLst>
        <p:guide orient="horz" pos="461"/>
        <p:guide pos="2880"/>
        <p:guide pos="456"/>
        <p:guide orient="horz" pos="1732"/>
        <p:guide orient="horz" pos="26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ted.com"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www.ted.com/talks/simon_sinek_how_great_leaders_inspire_action?language=en#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gartner.com/en/articles/how-to-evaluate-technology-vendors-properly"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www.cxfo.org/choosing-the-right-technology-vendors-how-to-know-which-are-the-real-deal-and-which-arent/#:~:text=Additionally%2C%20organisations%20should%20consider%20th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gartner.com/en/articles/how-to-evaluate-technology-vendors-properly"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6bdca54fc3_0_26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6bdca54fc3_0_26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Q8) Would you use FireEye as a vendor if you were the Chief Security Officer for your company? Why or Why not?</a:t>
            </a:r>
          </a:p>
          <a:p>
            <a:pPr>
              <a:buNone/>
            </a:pPr>
            <a:r>
              <a:rPr lang="en-US"/>
              <a:t> </a:t>
            </a:r>
          </a:p>
          <a:p>
            <a:pPr>
              <a:buNone/>
            </a:pPr>
            <a:r>
              <a:rPr lang="en-US"/>
              <a:t>A8) While mostly yes, the decision to choose FireEye as a vendor would also depend on factors as cost-effectiveness, compatibility with existing systems, and the specific cybersecurity needs and priorities of my company. Conducting an evaluation of FireEye's offerings, comparing them with other vendors, and considering feedback from industry peers are essential steps in making an informed decision. That being said, I would have FireEye as a vendor for the following reasons:</a:t>
            </a:r>
          </a:p>
          <a:p>
            <a:pPr>
              <a:buNone/>
            </a:pPr>
            <a:r>
              <a:rPr lang="en-US"/>
              <a:t> </a:t>
            </a:r>
          </a:p>
          <a:p>
            <a:pPr>
              <a:buNone/>
            </a:pPr>
            <a:r>
              <a:rPr lang="en-US"/>
              <a:t>1. Expertise: FireEye is a well-established cybersecurity company with a strong reputation for providing innovative security technology and threat intelligence services. They integrate AI and ML technologies in their solutions which enhances their threat detection and response capabilities, making them a reliable choice for cybersecurity solutions.</a:t>
            </a:r>
          </a:p>
          <a:p>
            <a:pPr>
              <a:buNone/>
            </a:pPr>
            <a:r>
              <a:rPr lang="en-US"/>
              <a:t> </a:t>
            </a:r>
          </a:p>
          <a:p>
            <a:pPr>
              <a:buNone/>
            </a:pPr>
            <a:r>
              <a:rPr lang="en-US"/>
              <a:t>2. Comprehensive Solutions: FireEye offers a range of cybersecurity products and services, including network security, email security, endpoint security, incident response, and threat intelligence. This comprehensive portfolio can cater to various security needs of my company.</a:t>
            </a:r>
          </a:p>
          <a:p>
            <a:pPr>
              <a:buNone/>
            </a:pPr>
            <a:r>
              <a:rPr lang="en-US"/>
              <a:t> </a:t>
            </a:r>
          </a:p>
          <a:p>
            <a:pPr>
              <a:buNone/>
            </a:pPr>
            <a:r>
              <a:rPr lang="en-US"/>
              <a:t>3. Pricing: FireEye is a leader when it comes to pricing. They charge $7995/year for any number of endpoints. In comparison, CrowdStrike provides $6.99/month/endpoint. So if my enterprise is big enough, assuming 200 endpoints, we would be charged $16,666 which is twice that of FireEye.</a:t>
            </a:r>
          </a:p>
          <a:p>
            <a:pPr>
              <a:buNone/>
            </a:pPr>
            <a:r>
              <a:rPr lang="en-US"/>
              <a:t> </a:t>
            </a:r>
          </a:p>
          <a:p>
            <a:pPr>
              <a:buNone/>
            </a:pPr>
            <a:r>
              <a:rPr lang="en-US"/>
              <a:t>4. On Hands Training for Employees: This is one of the things that is overlooked in an organization. Employees should know about cybersecurity (at a very basic level at least) because it helps prevent breaches, protects sensitive information and promotes a security culture. FireEye's training for employees would help in achieving this.</a:t>
            </a:r>
          </a:p>
          <a:p>
            <a:pPr>
              <a:buNone/>
            </a:pPr>
            <a:r>
              <a:rPr lang="en-US"/>
              <a:t> </a:t>
            </a:r>
          </a:p>
          <a:p>
            <a:pPr>
              <a:buNone/>
            </a:pPr>
            <a:r>
              <a:rPr lang="en-US"/>
              <a:t>External References:</a:t>
            </a:r>
          </a:p>
          <a:p>
            <a:pPr marL="0" indent="0">
              <a:buNone/>
            </a:pPr>
            <a:r>
              <a:rPr lang="en-US"/>
              <a:t>- “Cyber Threat Intelligence Training | Course Registration.” Mandiant, www.mandiant.com/academy/course-registration. Accessed 5 Mar. 2024.</a:t>
            </a:r>
          </a:p>
        </p:txBody>
      </p:sp>
    </p:spTree>
    <p:extLst>
      <p:ext uri="{BB962C8B-B14F-4D97-AF65-F5344CB8AC3E}">
        <p14:creationId xmlns:p14="http://schemas.microsoft.com/office/powerpoint/2010/main" val="48984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g6bdca54fc3_0_26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3" name="Google Shape;2793;g6bdca54fc3_0_26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Q8.1) If yes on using them as a vendor, what would be your strategic pitch to the CIO and CEO to use them? How would this help the company strategically? How would it save costs? How would this strengthen the IT Organization?</a:t>
            </a:r>
          </a:p>
          <a:p>
            <a:pPr>
              <a:buNone/>
            </a:pPr>
            <a:r>
              <a:rPr lang="en-US"/>
              <a:t> </a:t>
            </a:r>
          </a:p>
          <a:p>
            <a:pPr>
              <a:buNone/>
            </a:pPr>
            <a:r>
              <a:rPr lang="en-US"/>
              <a:t>A8.1) To pitch to the executive board, I would rely on the following points:</a:t>
            </a:r>
          </a:p>
          <a:p>
            <a:pPr>
              <a:buNone/>
            </a:pPr>
            <a:r>
              <a:rPr lang="en-US"/>
              <a:t> </a:t>
            </a:r>
          </a:p>
          <a:p>
            <a:pPr>
              <a:buNone/>
            </a:pPr>
            <a:r>
              <a:rPr lang="en-US"/>
              <a:t>1. Cost Savings: By leveraging FireEye's advanced threat detection and response capabilities, we can potentially reduce the costs associated with data breaches. Their use of AI and ML will  also help automate routine tasks, freeing up our IT staff to focus on more strategic initiatives. With just $7995/year for 200+ endpoints, they are the clear winner.</a:t>
            </a:r>
          </a:p>
          <a:p>
            <a:pPr>
              <a:buNone/>
            </a:pPr>
            <a:r>
              <a:rPr lang="en-US"/>
              <a:t> </a:t>
            </a:r>
          </a:p>
          <a:p>
            <a:pPr>
              <a:buNone/>
            </a:pPr>
            <a:r>
              <a:rPr lang="en-US"/>
              <a:t>2. Strengthening the IT Organization: FireEye's solutions can enhance our IT organization's capabilities by providing advanced tools and expertise. This can help improve our ability to detect and respond to threats, thereby strengthening our overall security posture.</a:t>
            </a:r>
          </a:p>
          <a:p>
            <a:pPr>
              <a:buNone/>
            </a:pPr>
            <a:r>
              <a:rPr lang="en-US"/>
              <a:t> </a:t>
            </a:r>
          </a:p>
          <a:p>
            <a:pPr>
              <a:buNone/>
            </a:pPr>
            <a:r>
              <a:rPr lang="en-US"/>
              <a:t>3. Reputation and Trust: They have a strong reputation in the cybersecurity industry. By partnering with them, we can demonstrate to our stakeholders that we take cybersecurity seriously, which can help build trust.</a:t>
            </a:r>
          </a:p>
          <a:p>
            <a:pPr>
              <a:buNone/>
            </a:pPr>
            <a:r>
              <a:rPr lang="en-US"/>
              <a:t> </a:t>
            </a:r>
          </a:p>
          <a:p>
            <a:pPr marL="0" indent="0">
              <a:buNone/>
            </a:pPr>
            <a:r>
              <a:rPr lang="en-US"/>
              <a:t>4. Scalability and Flexibility: FireEye's solutions are scalable and can be tailored to our specific needs. This means we can adjust our security measures as our organization grows and evolves.</a:t>
            </a:r>
          </a:p>
        </p:txBody>
      </p:sp>
    </p:spTree>
    <p:extLst>
      <p:ext uri="{BB962C8B-B14F-4D97-AF65-F5344CB8AC3E}">
        <p14:creationId xmlns:p14="http://schemas.microsoft.com/office/powerpoint/2010/main" val="3175754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extLst>
      <p:ext uri="{BB962C8B-B14F-4D97-AF65-F5344CB8AC3E}">
        <p14:creationId xmlns:p14="http://schemas.microsoft.com/office/powerpoint/2010/main" val="1957432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p:cNvGrpSpPr/>
        <p:nvPr/>
      </p:nvGrpSpPr>
      <p:grpSpPr>
        <a:xfrm>
          <a:off x="0" y="0"/>
          <a:ext cx="0" cy="0"/>
          <a:chOff x="0" y="0"/>
          <a:chExt cx="0" cy="0"/>
        </a:xfrm>
      </p:grpSpPr>
      <p:sp>
        <p:nvSpPr>
          <p:cNvPr id="2813" name="Google Shape;2813;g6bdca54fc3_0_27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6bdca54fc3_0_27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444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IN"/>
              <a:t>Q1) Give an overview of the current state with the background of FireEye.</a:t>
            </a:r>
            <a:endParaRPr lang="en-US"/>
          </a:p>
          <a:p>
            <a:pPr marL="0" indent="0">
              <a:buNone/>
            </a:pPr>
            <a:endParaRPr lang="en-IN"/>
          </a:p>
          <a:p>
            <a:pPr marL="0" indent="0">
              <a:buNone/>
            </a:pPr>
            <a:r>
              <a:rPr lang="en-IN"/>
              <a:t>A1) Founded in 2004 and headquartered in California, FireEye is a prominent player in the global cybersecurity sector, operating across North America, Europe, Asia Pacific, the Middle East, and Africa. Specializing in comprehensive cybersecurity solutions that include software, hardware, and support services, the company is committed to safeguarding organizations worldwide from malicious activities and conducting thorough investigations into cybersecurity incidents.</a:t>
            </a:r>
          </a:p>
          <a:p>
            <a:pPr marL="0" lvl="0" indent="0" algn="l" rtl="0">
              <a:spcBef>
                <a:spcPts val="0"/>
              </a:spcBef>
              <a:spcAft>
                <a:spcPts val="0"/>
              </a:spcAft>
              <a:buNone/>
            </a:pPr>
            <a:endParaRPr lang="en-IN"/>
          </a:p>
          <a:p>
            <a:pPr marL="0" lvl="0" indent="0" algn="l" rtl="0">
              <a:spcBef>
                <a:spcPts val="0"/>
              </a:spcBef>
              <a:spcAft>
                <a:spcPts val="0"/>
              </a:spcAft>
              <a:buNone/>
            </a:pPr>
            <a:r>
              <a:rPr lang="en-IN"/>
              <a:t>In response to the ever-changing cyber threat landscape, FireEye strategically incorporates artificial intelligence (AI) tools into its cybersecurity framework. This deliberate integration of AI serves a triple purpose: automating aspects of cybersecurity monitoring and protection, enhancing threat detection capabilities, and improving overall cybersecurity effectiveness. The collaborative use of AI and human expertise positions FireEye to navigate the intricate cyber threat landscape adeptly, ensuring swift responses to potential security incidents.</a:t>
            </a:r>
          </a:p>
          <a:p>
            <a:pPr marL="0" lvl="0" indent="0" algn="l" rtl="0">
              <a:spcBef>
                <a:spcPts val="0"/>
              </a:spcBef>
              <a:spcAft>
                <a:spcPts val="0"/>
              </a:spcAft>
              <a:buNone/>
            </a:pPr>
            <a:endParaRPr lang="en-IN"/>
          </a:p>
          <a:p>
            <a:pPr marL="0" lvl="0" indent="0" algn="l" rtl="0">
              <a:spcBef>
                <a:spcPts val="0"/>
              </a:spcBef>
              <a:spcAft>
                <a:spcPts val="0"/>
              </a:spcAft>
              <a:buNone/>
            </a:pPr>
            <a:r>
              <a:rPr lang="en-IN"/>
              <a:t>FireEye's AI strategy is evident through the deployment of AI-based solutions across various cybersecurity applications. From detecting malware and providing antivirus support to monitoring emails and identifying phishing attacks, these AI tools empower FireEye to </a:t>
            </a:r>
            <a:r>
              <a:rPr lang="en-IN" err="1"/>
              <a:t>analyze</a:t>
            </a:r>
            <a:r>
              <a:rPr lang="en-IN"/>
              <a:t> extensive datasets, identify anomalies, pinpoint potential threats, and expedite responses to cyber incidents. The company's dedication to innovation, coupled with intentional AI integration, has played a pivotal role in its growth and success in the dynamic cybersecurity industry.</a:t>
            </a:r>
          </a:p>
          <a:p>
            <a:pPr marL="0" lvl="0" indent="0" algn="l" rtl="0">
              <a:spcBef>
                <a:spcPts val="0"/>
              </a:spcBef>
              <a:spcAft>
                <a:spcPts val="0"/>
              </a:spcAft>
              <a:buNone/>
            </a:pPr>
            <a:endParaRPr lang="en-IN"/>
          </a:p>
          <a:p>
            <a:pPr marL="0" lvl="0" indent="0" algn="l" rtl="0">
              <a:spcBef>
                <a:spcPts val="0"/>
              </a:spcBef>
              <a:spcAft>
                <a:spcPts val="0"/>
              </a:spcAft>
              <a:buNone/>
            </a:pPr>
            <a:r>
              <a:rPr lang="en-IN"/>
              <a:t>In summary, FireEye's proactive cybersecurity approach, coupled with its effective use of AI tools, underscores its unwavering commitment to delivering advanced security solutions and protecting organizations from cyber threats in an increasingly digital landscape.</a:t>
            </a:r>
            <a:endParaRPr/>
          </a:p>
        </p:txBody>
      </p:sp>
    </p:spTree>
    <p:extLst>
      <p:ext uri="{BB962C8B-B14F-4D97-AF65-F5344CB8AC3E}">
        <p14:creationId xmlns:p14="http://schemas.microsoft.com/office/powerpoint/2010/main" val="1702883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t>Q2: Do a high-level SWOT of FireEye. Do 3+ examples for each Strength, Weakness, Opportunity, and Threat.</a:t>
            </a:r>
          </a:p>
          <a:p>
            <a:pPr marL="0" indent="0">
              <a:buNone/>
            </a:pPr>
            <a:r>
              <a:rPr lang="en-US"/>
              <a:t>A: </a:t>
            </a:r>
            <a:r>
              <a:rPr lang="en-US" b="1"/>
              <a:t>Strengths-</a:t>
            </a:r>
          </a:p>
          <a:p>
            <a:pPr marL="171450" indent="-171450"/>
            <a:r>
              <a:rPr lang="en-US"/>
              <a:t>Massive data advantage FireEye has access to an immense amount of data and telemetry from its global network of sensors and client deployments. This large dataset on threats and attacker behavior provides a big advantage for training and refining its machine learning models.</a:t>
            </a:r>
          </a:p>
          <a:p>
            <a:pPr marL="171450" indent="-171450"/>
            <a:r>
              <a:rPr lang="en-US"/>
              <a:t>AI/ML capabilities FireEye has developed strong AI and machine learning capabilities across its product portfolio - from malware detection to threat similarity analysis (Atomicity tool). AI allows FireEye to automate repetitive tasks and scale its human analysts' efforts.</a:t>
            </a:r>
          </a:p>
          <a:p>
            <a:pPr marL="171450" indent="-171450"/>
            <a:r>
              <a:rPr lang="en-US"/>
              <a:t>Talented workforce</a:t>
            </a:r>
            <a:br>
              <a:rPr lang="en-US"/>
            </a:br>
            <a:r>
              <a:rPr lang="en-US"/>
              <a:t>FireEye has over 3,200 employees globally including 700+ highly experienced threat researchers, malware analysts and cybersecurity experts. This deep human expertise, combined with AI, gives FireEye formidable analytical capabilities.</a:t>
            </a:r>
          </a:p>
          <a:p>
            <a:pPr marL="171450" indent="-171450"/>
            <a:r>
              <a:rPr lang="en-US"/>
              <a:t>Collaborative approach FireEye emphasizes cross-functional collaboration between data scientists, domain experts and engineers when developing AI solutions. This helps ensure model accuracy, interpretability and adoption by human analysts who must understand the AI outputs.</a:t>
            </a:r>
          </a:p>
          <a:p>
            <a:pPr marL="171450" indent="-171450"/>
            <a:endParaRPr lang="en-US"/>
          </a:p>
          <a:p>
            <a:pPr marL="0" indent="0">
              <a:buNone/>
            </a:pPr>
            <a:r>
              <a:rPr lang="en-US" b="1"/>
              <a:t>Weaknesses-</a:t>
            </a:r>
          </a:p>
          <a:p>
            <a:pPr marL="171450" indent="-171450"/>
            <a:r>
              <a:rPr lang="en-US"/>
              <a:t>Technical debt from frequent model updates As cyber threats constantly evolve, FireEye needs to regularly retrain and update its machine learning models. This creates "technical debt" - the risk that model changes could have unintended negative impacts on FireEye's systems and workflows, reducing the value of the AI solutions over time if not carefully managed.</a:t>
            </a:r>
          </a:p>
          <a:p>
            <a:pPr marL="171450" indent="-171450"/>
            <a:r>
              <a:rPr lang="en-US"/>
              <a:t>Data quality/labeling issues While FireEye has access to massive amounts of data, the case notes challenges like lack of properly labeled data for training models effectively. Dealing with noisy, outdated or insufficient data is an obstacle.</a:t>
            </a:r>
          </a:p>
          <a:p>
            <a:pPr marL="171450" indent="-171450"/>
            <a:r>
              <a:rPr lang="en-US"/>
              <a:t>Skills gap Like the broader cybersecurity industry, FireEye may face a shortage of qualified personnel - both analysts with domain expertise as well as data scientists able to build and maintain AI models at the required pace.</a:t>
            </a:r>
          </a:p>
          <a:p>
            <a:pPr marL="171450" indent="-171450"/>
            <a:r>
              <a:rPr lang="en-US"/>
              <a:t>Amplifying effect of AI attacks The case mentions how AI can be a "double-edged sword", as sophisticated attackers adopt AI/ML themselves to launch novel attacks at massive scale that may initially bypass FireEye's defenses.</a:t>
            </a:r>
          </a:p>
          <a:p>
            <a:pPr marL="171450" indent="-171450"/>
            <a:endParaRPr lang="en-US" b="1"/>
          </a:p>
          <a:p>
            <a:pPr marL="0" indent="0">
              <a:buNone/>
            </a:pPr>
            <a:r>
              <a:rPr lang="en-US" b="1"/>
              <a:t>Opportunities-</a:t>
            </a:r>
            <a:endParaRPr lang="en-US"/>
          </a:p>
          <a:p>
            <a:pPr marL="171450" indent="-171450"/>
            <a:r>
              <a:rPr lang="en-US"/>
              <a:t>Expansion into new cybersecurity services The case mentions that FireEye is already successful in areas like endpoint security, email security, threat intelligence etc. With its AI/ML capabilities and security expertise, FireEye could potentially expand into offering new types of cybersecurity services and solutions to clients across industries.</a:t>
            </a:r>
          </a:p>
          <a:p>
            <a:pPr marL="171450" indent="-171450"/>
            <a:r>
              <a:rPr lang="en-US"/>
              <a:t>Growth in emerging technology domains Technologies like Internet of Things (IoT), cloud computing, 5G networks etc. are creating new attack surfaces that require security monitoring. FireEye's data-driven AI approach could allow it to build leading security offerings for these emerging domains.</a:t>
            </a:r>
          </a:p>
          <a:p>
            <a:pPr marL="171450" indent="-171450"/>
            <a:r>
              <a:rPr lang="en-US"/>
              <a:t>International market expansion While FireEye has a global presence, the case notes that 69% of its clients are based in the US. There is an opportunity to aggressively expand its operations and client base in other countries/regions where cybersecurity is a growing need.</a:t>
            </a:r>
          </a:p>
          <a:p>
            <a:pPr marL="171450" indent="-171450"/>
            <a:r>
              <a:rPr lang="en-US"/>
              <a:t>Predictive cybersecurity analytics The case raises the possibility of FireEye developing more predictive, forward-looking AI capabilities to not just detect attacks but actually anticipate them before they occur based on threat intelligence and patterns. This could be a powerful differentiation.</a:t>
            </a:r>
          </a:p>
          <a:p>
            <a:pPr marL="171450" indent="-171450"/>
            <a:endParaRPr lang="en-US"/>
          </a:p>
          <a:p>
            <a:pPr marL="0" indent="0">
              <a:buNone/>
            </a:pPr>
            <a:r>
              <a:rPr lang="en-US" b="1"/>
              <a:t>Threats- </a:t>
            </a:r>
          </a:p>
          <a:p>
            <a:pPr marL="171450" indent="-171450"/>
            <a:r>
              <a:rPr lang="en-US"/>
              <a:t>Escalating sophistication of cyber attacks The case highlights how cyber threats are rapidly evolving, with attackers quickly adopting advanced technologies like AI themselves to launch novel, sophisticated attacks at massive scale. This raises the threat that FireEye's defensive capabilities could be outpaced.</a:t>
            </a:r>
          </a:p>
          <a:p>
            <a:pPr marL="171450" indent="-171450"/>
            <a:r>
              <a:rPr lang="en-US"/>
              <a:t>Competition from other cybersecurity providers While not discussed in detail, the case alludes to FireEye facing competition from other cybersecurity firms. As competitors also embrace AI and develop new threat detection/response capabilities, they pose a threat to FireEye's market position.</a:t>
            </a:r>
          </a:p>
          <a:p>
            <a:pPr marL="171450" indent="-171450"/>
            <a:r>
              <a:rPr lang="en-US"/>
              <a:t>Talent/Skills shortage Like the rest of the cybersecurity industry, FireEye may face challenges attracting and retaining top cyber talent - both highly experienced analysts as well as data scientists/AI experts. A skills shortage could impair FireEye's ability to stay ahead of threats.</a:t>
            </a:r>
          </a:p>
          <a:p>
            <a:pPr marL="171450" indent="-171450"/>
            <a:r>
              <a:rPr lang="en-US"/>
              <a:t>Overreliance on historical data FireEye's machine learning models are trained on massive amounts of historical data about past attacks and threat actor behavior. However, if attackers shift tactics radically, FireEye's models based on past data could struggle with the new reality, posing a threat.</a:t>
            </a:r>
          </a:p>
          <a:p>
            <a:pPr marL="171450" indent="-171450"/>
            <a:endParaRPr lang="en-US"/>
          </a:p>
          <a:p>
            <a:pPr marL="0" indent="0">
              <a:buNone/>
            </a:pPr>
            <a:r>
              <a:rPr lang="en-US" u="sng"/>
              <a:t>Internal Reference</a:t>
            </a:r>
            <a:r>
              <a:rPr lang="en-US"/>
              <a:t>:</a:t>
            </a:r>
            <a:br>
              <a:rPr lang="en-US"/>
            </a:br>
            <a:r>
              <a:rPr lang="en-US"/>
              <a:t>- MILLER, Steven M., and Lipika BHATTACHARYA. "Cybersecurity at FireEye: Human+ AI." (2021): 1-18.</a:t>
            </a:r>
          </a:p>
        </p:txBody>
      </p:sp>
    </p:spTree>
    <p:extLst>
      <p:ext uri="{BB962C8B-B14F-4D97-AF65-F5344CB8AC3E}">
        <p14:creationId xmlns:p14="http://schemas.microsoft.com/office/powerpoint/2010/main" val="2626861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Q3) What is FireEye’s AI Strategy?</a:t>
            </a:r>
          </a:p>
          <a:p>
            <a:endParaRPr lang="en-US"/>
          </a:p>
          <a:p>
            <a:r>
              <a:rPr lang="en-US"/>
              <a:t>FireEye's strategy in artificial intelligence centers on utilizing AI and machine learning technologies to improve various aspects of cybersecurity, including monitoring, threat detection, incident response, and malware analysis. The company has incorporated AI solutions, utilizing machine-learning methods, for diverse applications such as identifying malware, providing antivirus support, detecting malicious PowerShell activities, monitoring emails, identifying phishing attacks, conducting security operation center analyses, responding to incidents, and engaging in reverse engineering.</a:t>
            </a:r>
          </a:p>
          <a:p>
            <a:endParaRPr lang="en-US"/>
          </a:p>
          <a:p>
            <a:r>
              <a:rPr lang="en-US"/>
              <a:t>A pivotal element of FireEye's AI strategy involves seamlessly integrating AI tools with human expertise to effectively address the escalating complexity and volume of cyber threats. Through the synergy of AI capabilities and human intelligence, FireEye aims to automate repetitive tasks, expedite threat detection and response times, and enhance overall cybersecurity operations.</a:t>
            </a:r>
          </a:p>
          <a:p>
            <a:endParaRPr lang="en-US"/>
          </a:p>
          <a:p>
            <a:r>
              <a:rPr lang="en-US"/>
              <a:t>FireEye has innovated AI-driven solutions such as </a:t>
            </a:r>
            <a:r>
              <a:rPr lang="en-US" err="1"/>
              <a:t>MalwareGuard</a:t>
            </a:r>
            <a:r>
              <a:rPr lang="en-US"/>
              <a:t>, Strings Sifter, and the Threat Attribution Similarity analysis tool to elevate endpoint security, conduct in-depth malware analysis, and fortify threat detection capabilities. These AI tools empower FireEye to identify and thwart malware execution, extract pertinent information from malware code, and pinpoint suspicious PowerShell commands by scrutinizing patterns and anomalies.</a:t>
            </a:r>
          </a:p>
          <a:p>
            <a:endParaRPr lang="en-US"/>
          </a:p>
          <a:p>
            <a:r>
              <a:rPr lang="en-US"/>
              <a:t>In essence, FireEye's AI strategy is centered on leveraging the capabilities of artificial intelligence to reinforce cybersecurity defenses, deliver real-time threat intelligence, and equip security analysts with cutting-edge tools for proactive threat mitigation and response.</a:t>
            </a:r>
          </a:p>
          <a:p>
            <a:endParaRPr lang="en-US"/>
          </a:p>
          <a:p>
            <a:r>
              <a:rPr lang="en-US" b="1"/>
              <a:t>Internal Reference -  Module 4 (</a:t>
            </a:r>
            <a:r>
              <a:rPr lang="en-IN" b="1" i="0" u="none" strike="noStrike">
                <a:solidFill>
                  <a:srgbClr val="3D454C"/>
                </a:solidFill>
                <a:effectLst/>
                <a:latin typeface="Lato Extended"/>
              </a:rPr>
              <a:t>Foundations of Strategy; Critical Success Factors) </a:t>
            </a:r>
            <a:r>
              <a:rPr lang="en-IN" b="0" i="0" u="none" strike="noStrike">
                <a:solidFill>
                  <a:srgbClr val="3D454C"/>
                </a:solidFill>
                <a:effectLst/>
                <a:latin typeface="Lato Extended"/>
              </a:rPr>
              <a:t>Applied teaching from class material and books</a:t>
            </a:r>
            <a:endParaRPr lang="en-US" b="1"/>
          </a:p>
        </p:txBody>
      </p:sp>
    </p:spTree>
    <p:extLst>
      <p:ext uri="{BB962C8B-B14F-4D97-AF65-F5344CB8AC3E}">
        <p14:creationId xmlns:p14="http://schemas.microsoft.com/office/powerpoint/2010/main" val="3831083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Q4) What are your thoughts on FireEye using a combination of AI, ML, and Humans based on the need/situation?</a:t>
            </a:r>
          </a:p>
          <a:p>
            <a:pPr>
              <a:buNone/>
            </a:pPr>
            <a:endParaRPr lang="en-US"/>
          </a:p>
          <a:p>
            <a:pPr>
              <a:buNone/>
            </a:pPr>
            <a:r>
              <a:rPr lang="en-US"/>
              <a:t>A4) I personally think that the combination of AI, ML and human expertise is a powerful approach in the field of cybersecurity, and it's commendable that FireEye (now Mandiant) employs this strategy. AI and ML can analyze vast amounts of data at a speed and scale that humans cannot match. They can identify patterns, detect anomalies, and predict potential threats based on historical data. This makes them highly effective at proactive threat detection and mitigation. However, AI and ML are not infallible. They sometimes generate false positives or miss new, previously unseen threats. This is where human expertise comes in. Cybersecurity professionals can provide the contextual understanding and critical thinking necessary to interpret the AI and ML's findings, validate threats, and decide on the best course of action. Moreover, humans are essential for the 'learning' part of machine learning. They provide the initial training data for the algorithms and continue to supervise and adjust them as necessary. They also bring an understanding of the business context, which is crucial for assessing the impact of potential threats and prioritizing responses.</a:t>
            </a:r>
          </a:p>
          <a:p>
            <a:pPr>
              <a:buNone/>
            </a:pPr>
            <a:r>
              <a:rPr lang="en-US"/>
              <a:t> </a:t>
            </a:r>
          </a:p>
          <a:p>
            <a:pPr>
              <a:buNone/>
            </a:pPr>
            <a:r>
              <a:rPr lang="en-US"/>
              <a:t>In the case of FireEye, they applied AI solutions for malware detection, antivirus support, malicious PowerShell detection, etc. This integration of AI and ML technologies </a:t>
            </a:r>
          </a:p>
          <a:p>
            <a:pPr>
              <a:buNone/>
            </a:pPr>
            <a:r>
              <a:rPr lang="en-US"/>
              <a:t>allowed them to automate tasks like anomaly detection, data analysis, and threat identification, enabling faster response to cyber threats. And to address the issue of false </a:t>
            </a:r>
          </a:p>
          <a:p>
            <a:pPr>
              <a:buNone/>
            </a:pPr>
            <a:r>
              <a:rPr lang="en-US"/>
              <a:t>negatives, they included human intervention too by implementing a symbiotic process where human knowledge initiated the ML platform solution verification, and humans </a:t>
            </a:r>
          </a:p>
          <a:p>
            <a:pPr>
              <a:buNone/>
            </a:pPr>
            <a:r>
              <a:rPr lang="en-US"/>
              <a:t>learned and refined their judgment based on the ML model insights, leading to continually improving solutions. This collaborative approach between AI, ML, and human </a:t>
            </a:r>
          </a:p>
          <a:p>
            <a:pPr>
              <a:buNone/>
            </a:pPr>
            <a:r>
              <a:rPr lang="en-US"/>
              <a:t>analysts at FireEye demonstrates a strategic blend of technology and human intelligence to enhance cybersecurity measures and adapt to the ever-changing threat </a:t>
            </a:r>
          </a:p>
          <a:p>
            <a:pPr>
              <a:buNone/>
            </a:pPr>
            <a:r>
              <a:rPr lang="en-US"/>
              <a:t>landscape. I think this innovative approach is the physical embodiment of the Simon Sinek's Golden Circle. FireEye asked themselves the "why" first (relentlessly protect </a:t>
            </a:r>
          </a:p>
          <a:p>
            <a:pPr>
              <a:buNone/>
            </a:pPr>
            <a:r>
              <a:rPr lang="en-US"/>
              <a:t>customers with innovative tech like ai/ml) and then came up with the "how" (</a:t>
            </a:r>
            <a:r>
              <a:rPr lang="en-US" err="1"/>
              <a:t>cybersec</a:t>
            </a:r>
            <a:r>
              <a:rPr lang="en-US"/>
              <a:t> products) and "what" (the products being email, cloud security, </a:t>
            </a:r>
            <a:r>
              <a:rPr lang="en-US" err="1"/>
              <a:t>etc</a:t>
            </a:r>
            <a:r>
              <a:rPr lang="en-US"/>
              <a:t>).</a:t>
            </a:r>
          </a:p>
          <a:p>
            <a:pPr>
              <a:buNone/>
            </a:pPr>
            <a:r>
              <a:rPr lang="en-US"/>
              <a:t> </a:t>
            </a:r>
          </a:p>
          <a:p>
            <a:pPr>
              <a:buNone/>
            </a:pPr>
            <a:r>
              <a:rPr lang="en-US" i="1" u="sng"/>
              <a:t>Personal Story:</a:t>
            </a:r>
          </a:p>
          <a:p>
            <a:pPr>
              <a:buNone/>
            </a:pPr>
            <a:r>
              <a:rPr lang="en-US"/>
              <a:t>Using AI/ML with human intervention based on the need/situation is, in my humble opinion, the driving force behind most of today's educational assignment work. You </a:t>
            </a:r>
          </a:p>
          <a:p>
            <a:pPr>
              <a:buNone/>
            </a:pPr>
            <a:r>
              <a:rPr lang="en-US"/>
              <a:t>guessed it right, I'm talking about the technological revolution that is ChatGPT. At this point, even kids can distinguish between content that is made by generative AI and</a:t>
            </a:r>
          </a:p>
          <a:p>
            <a:pPr>
              <a:buNone/>
            </a:pPr>
            <a:r>
              <a:rPr lang="en-US"/>
              <a:t>content that is all human. This is where human intervention comes in, students just have to paraphrase/re-write a small chunk of the text and that makes the content much </a:t>
            </a:r>
          </a:p>
          <a:p>
            <a:pPr>
              <a:buNone/>
            </a:pPr>
            <a:r>
              <a:rPr lang="en-US"/>
              <a:t>harder to differentiate from real human writing. In some cases, I think this is a good approach as students can save time on assignments that were designed in the </a:t>
            </a:r>
          </a:p>
          <a:p>
            <a:pPr>
              <a:buNone/>
            </a:pPr>
            <a:r>
              <a:rPr lang="en-US"/>
              <a:t>coursework long ago are not in touch with current industrial demands, but it is certainly a problem when candidates use it to cheat on stuff like coding tests only to get </a:t>
            </a:r>
          </a:p>
          <a:p>
            <a:pPr>
              <a:buNone/>
            </a:pPr>
            <a:r>
              <a:rPr lang="en-US"/>
              <a:t>rejected in the next interview round. So in conclusion, using AI/ML with human touch is extremely efficient in most fields, as long as the humans who are intervening know </a:t>
            </a:r>
          </a:p>
          <a:p>
            <a:pPr>
              <a:buNone/>
            </a:pPr>
            <a:r>
              <a:rPr lang="en-US"/>
              <a:t>where to draw the line so the end product does not have mistakes made by AI, but has its operational speed.</a:t>
            </a:r>
          </a:p>
          <a:p>
            <a:pPr>
              <a:buNone/>
            </a:pPr>
            <a:r>
              <a:rPr lang="en-US"/>
              <a:t> </a:t>
            </a:r>
          </a:p>
          <a:p>
            <a:pPr>
              <a:buNone/>
            </a:pPr>
            <a:r>
              <a:rPr lang="en-US" i="1" u="sng"/>
              <a:t>Internal References:</a:t>
            </a:r>
          </a:p>
          <a:p>
            <a:pPr>
              <a:buFont typeface="Calibri"/>
              <a:buChar char="-"/>
            </a:pPr>
            <a:r>
              <a:rPr lang="en-US"/>
              <a:t>Sinek, Simon. “How Great Leaders Inspire Action.” </a:t>
            </a:r>
            <a:r>
              <a:rPr lang="en-US">
                <a:hlinkClick r:id="rId3"/>
              </a:rPr>
              <a:t>Www.ted.com</a:t>
            </a:r>
            <a:r>
              <a:rPr lang="en-US"/>
              <a:t>, 4 May 2010, </a:t>
            </a:r>
            <a:r>
              <a:rPr lang="en-US">
                <a:hlinkClick r:id="rId4"/>
              </a:rPr>
              <a:t>www.ted.com/talks/simon_sinek_how_great_leaders_inspire_action?language=en#t-</a:t>
            </a:r>
            <a:r>
              <a:rPr lang="en-US"/>
              <a:t>5162. Accessed 4 Mar. 2024.</a:t>
            </a:r>
          </a:p>
          <a:p>
            <a:pPr>
              <a:buNone/>
            </a:pPr>
            <a:r>
              <a:rPr lang="en-US"/>
              <a:t> </a:t>
            </a:r>
          </a:p>
          <a:p>
            <a:pPr>
              <a:buNone/>
            </a:pPr>
            <a:r>
              <a:rPr lang="en-US" i="1" u="sng"/>
              <a:t>External References:</a:t>
            </a:r>
          </a:p>
          <a:p>
            <a:pPr>
              <a:buFont typeface="Calibri"/>
              <a:buChar char="-"/>
            </a:pPr>
            <a:r>
              <a:rPr lang="en-US"/>
              <a:t>“Mandiant Confirms Name Change from FireEye, Inc. To Mandiant, Inc.” Mandiant, www.mandiant.com/company/press-releases/mandiant-confirms-name-change-fireeye-inc-mandiant-inc. Accessed 4 Mar. 2024.</a:t>
            </a:r>
          </a:p>
        </p:txBody>
      </p:sp>
    </p:spTree>
    <p:extLst>
      <p:ext uri="{BB962C8B-B14F-4D97-AF65-F5344CB8AC3E}">
        <p14:creationId xmlns:p14="http://schemas.microsoft.com/office/powerpoint/2010/main" val="2455877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t>Q5: Can FireEye stay ahead of the criminal attackers? Why or Why not?</a:t>
            </a:r>
          </a:p>
          <a:p>
            <a:pPr marL="0" indent="0">
              <a:buNone/>
            </a:pPr>
            <a:r>
              <a:rPr lang="en-US">
                <a:ea typeface="Calibri"/>
              </a:rPr>
              <a:t>A:</a:t>
            </a:r>
            <a:r>
              <a:rPr lang="en-US"/>
              <a:t> Yes in my opinion FireEye is ahead of criminal attackers as-</a:t>
            </a:r>
            <a:endParaRPr lang="en-US">
              <a:ea typeface="Calibri"/>
            </a:endParaRPr>
          </a:p>
          <a:p>
            <a:pPr marL="171450" indent="-171450"/>
            <a:r>
              <a:rPr lang="en-US"/>
              <a:t>FireEye has very talented threat analysts, data scientists, and engineers. Their expertise combined with sufficient resources could allow them to anticipate threats.</a:t>
            </a:r>
          </a:p>
          <a:p>
            <a:pPr marL="171450" indent="-171450"/>
            <a:r>
              <a:rPr lang="en-US"/>
              <a:t>FireEye has an immense amount of data on threats and attacks that feeds its models. More data-driven intelligence can uncover patterns predicting emerging attacks.</a:t>
            </a:r>
          </a:p>
          <a:p>
            <a:pPr marL="171450" indent="-171450"/>
            <a:r>
              <a:rPr lang="en-US"/>
              <a:t>The combination of human insight and adaptability with machine scale and consistency FireEye's edge. Each complements the limitations of the other.</a:t>
            </a:r>
          </a:p>
          <a:p>
            <a:pPr marL="171450" indent="-171450"/>
            <a:r>
              <a:rPr lang="en-US"/>
              <a:t>Overall there are good arguments on both sides. FireEye certainly seems to have strong capabilities. But cybercrime is evolving so rapidly, it's nearly impossible for defenders to guarantee they stay ahead of the latest threats. Maintaining an edge will require FireEye to continue pushing its </a:t>
            </a:r>
            <a:r>
              <a:rPr lang="en-US" err="1"/>
              <a:t>Human+AI</a:t>
            </a:r>
            <a:r>
              <a:rPr lang="en-US"/>
              <a:t> approach to its limits.</a:t>
            </a:r>
            <a:endParaRPr lang="en-US">
              <a:latin typeface="Calibri"/>
              <a:cs typeface="Calibri"/>
            </a:endParaRPr>
          </a:p>
          <a:p>
            <a:pPr marL="171450" indent="-171450"/>
            <a:endParaRPr lang="en-US">
              <a:ea typeface="Calibri"/>
            </a:endParaRPr>
          </a:p>
          <a:p>
            <a:pPr marL="171450" indent="-171450"/>
            <a:r>
              <a:rPr lang="en-US" b="1">
                <a:latin typeface="Calibri"/>
                <a:ea typeface="Calibri"/>
                <a:cs typeface="Calibri"/>
              </a:rPr>
              <a:t>Personal story- </a:t>
            </a:r>
            <a:r>
              <a:rPr lang="en-US"/>
              <a:t>During my work experience, I encountered the significant assistance of immense amounts of data in identifying flaws in our unsuccessful projects. This data also provided insights into the reasons behind project delays and failures to meet deadlines. Similarly, FireEye utilized vast amounts of data on threats and attacks to overcome security challenges, ensuring the safety of their company.</a:t>
            </a:r>
          </a:p>
          <a:p>
            <a:pPr marL="171450" indent="-171450"/>
            <a:endParaRPr lang="en-US">
              <a:ea typeface="Calibri"/>
            </a:endParaRPr>
          </a:p>
          <a:p>
            <a:pPr marL="171450" indent="-171450"/>
            <a:r>
              <a:rPr lang="en-US">
                <a:ea typeface="Calibri"/>
              </a:rPr>
              <a:t>Reference- </a:t>
            </a:r>
            <a:r>
              <a:rPr lang="en-US"/>
              <a:t>Jim Maholic, and Jud Brandt. IT Strategy : A 3-Dimensional Framework to Plan Your Digital Transformation and Deliver Value to Your Enterprise. United States?, Jim Maholic, 2019.</a:t>
            </a:r>
            <a:endParaRPr lang="en-US">
              <a:ea typeface="Calibri"/>
            </a:endParaRPr>
          </a:p>
          <a:p>
            <a:pPr marL="171450" indent="-171450"/>
            <a:endParaRPr lang="en-US">
              <a:ea typeface="Calibri"/>
            </a:endParaRPr>
          </a:p>
          <a:p>
            <a:pPr marL="171450" indent="-171450"/>
            <a:endParaRPr lang="en-US">
              <a:ea typeface="Calibri"/>
            </a:endParaRPr>
          </a:p>
        </p:txBody>
      </p:sp>
    </p:spTree>
    <p:extLst>
      <p:ext uri="{BB962C8B-B14F-4D97-AF65-F5344CB8AC3E}">
        <p14:creationId xmlns:p14="http://schemas.microsoft.com/office/powerpoint/2010/main" val="3276730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t>Q6) How would you go about analyzing FireEye as a vendor for your company?</a:t>
            </a:r>
          </a:p>
          <a:p>
            <a:pPr marL="0" indent="0">
              <a:buNone/>
            </a:pPr>
            <a:endParaRPr lang="en-US"/>
          </a:p>
          <a:p>
            <a:pPr marL="0" indent="0">
              <a:buNone/>
            </a:pPr>
            <a:r>
              <a:rPr lang="en-US"/>
              <a:t>Consider your needs and ask the questions below:</a:t>
            </a:r>
          </a:p>
          <a:p>
            <a:pPr marL="171450" indent="-171450"/>
            <a:r>
              <a:rPr lang="en-US"/>
              <a:t>What problem am I trying to solve?</a:t>
            </a:r>
          </a:p>
          <a:p>
            <a:pPr marL="171450" indent="-171450"/>
            <a:r>
              <a:rPr lang="en-US"/>
              <a:t>What are my business requirements?</a:t>
            </a:r>
          </a:p>
          <a:p>
            <a:pPr marL="171450" indent="-171450"/>
            <a:r>
              <a:rPr lang="en-US"/>
              <a:t>How does this vendor align with my needs?</a:t>
            </a:r>
          </a:p>
          <a:p>
            <a:pPr marL="171450" indent="-171450"/>
            <a:r>
              <a:rPr lang="en-US">
                <a:ea typeface="Calibri"/>
              </a:rPr>
              <a:t>What does my budget look like? </a:t>
            </a:r>
          </a:p>
          <a:p>
            <a:pPr marL="171450" indent="-171450"/>
            <a:endParaRPr lang="en-US">
              <a:ea typeface="Calibri"/>
            </a:endParaRPr>
          </a:p>
          <a:p>
            <a:pPr marL="0" indent="0">
              <a:buNone/>
            </a:pPr>
            <a:r>
              <a:rPr lang="en-US">
                <a:ea typeface="Calibri"/>
              </a:rPr>
              <a:t>In order to understand how FireEye can support your organization, you need to understand your problem statement and how you expect a system to impact your operations. Once you have a strong understanding of your own needs, you can begin evaluating if FireEye will bring value to your organization in a way that justifies the cost and set-up resources. You want to really understand what FireEye will bring to you and why it is the best choice for your needs. Along those lines, it's important to consider alternative solutions. How does FireEye compare to your current option if you have one and other industry standards? Implementing new solutions takes resources (time, money, training, many meetings about pros/cons, and planning and switching costs.) Switching should not be taken lightly. Comparing alternatives allows you to confirm that FireEye will be a better solution and help you navigate the budget request process, especially if your leadership is looking for a cheaper option. You'll need to bring in the appropriate stakeholders during the process, too! Be sure to involve all the different groups that are impacted by this type of vendor for their feedback. Not only will this help you identify potential issues and </a:t>
            </a:r>
            <a:r>
              <a:rPr lang="en-US" err="1">
                <a:ea typeface="Calibri"/>
              </a:rPr>
              <a:t>conerns</a:t>
            </a:r>
            <a:r>
              <a:rPr lang="en-US">
                <a:ea typeface="Calibri"/>
              </a:rPr>
              <a:t>, but it also helps you get buy-in to support the budget request.</a:t>
            </a:r>
          </a:p>
          <a:p>
            <a:pPr>
              <a:buNone/>
            </a:pPr>
            <a:endParaRPr lang="en-US">
              <a:ea typeface="Calibri"/>
            </a:endParaRPr>
          </a:p>
          <a:p>
            <a:pPr marL="0" indent="0">
              <a:buNone/>
            </a:pPr>
            <a:r>
              <a:rPr lang="en-US" u="sng">
                <a:latin typeface="Calibri"/>
                <a:ea typeface="Calibri"/>
                <a:cs typeface="Calibri"/>
              </a:rPr>
              <a:t>In Class Resource</a:t>
            </a:r>
            <a:r>
              <a:rPr lang="en-US">
                <a:latin typeface="Calibri"/>
                <a:ea typeface="Calibri"/>
                <a:cs typeface="Calibri"/>
              </a:rPr>
              <a:t>:</a:t>
            </a:r>
            <a:endParaRPr lang="en-US">
              <a:latin typeface="Calibri"/>
              <a:cs typeface="Calibri"/>
            </a:endParaRPr>
          </a:p>
          <a:p>
            <a:pPr marL="171450" indent="-171450"/>
            <a:r>
              <a:rPr lang="en-US"/>
              <a:t>Roberts, Dan. </a:t>
            </a:r>
            <a:r>
              <a:rPr lang="en-US" i="1"/>
              <a:t>Unleashing the Power of IT : Bringing People, Business, and Technology Together</a:t>
            </a:r>
            <a:r>
              <a:rPr lang="en-US"/>
              <a:t>. Hoboken, Wiley, 2014.</a:t>
            </a:r>
          </a:p>
          <a:p>
            <a:pPr marL="0" indent="0">
              <a:buNone/>
            </a:pPr>
            <a:endParaRPr lang="en-US"/>
          </a:p>
          <a:p>
            <a:pPr marL="0" indent="0">
              <a:buNone/>
            </a:pPr>
            <a:r>
              <a:rPr lang="en-US" u="sng"/>
              <a:t>Outside source</a:t>
            </a:r>
            <a:r>
              <a:rPr lang="en-US"/>
              <a:t>: </a:t>
            </a:r>
          </a:p>
          <a:p>
            <a:pPr marL="171450" indent="-171450"/>
            <a:r>
              <a:rPr lang="en-US"/>
              <a:t>McDonnell, </a:t>
            </a:r>
            <a:r>
              <a:rPr lang="en-US" err="1"/>
              <a:t>Aine</a:t>
            </a:r>
            <a:r>
              <a:rPr lang="en-US"/>
              <a:t>. “How to Evaluate Technology Vendors in 7 Steps.” </a:t>
            </a:r>
            <a:r>
              <a:rPr lang="en-US" i="1"/>
              <a:t>Olive Technologies</a:t>
            </a:r>
            <a:r>
              <a:rPr lang="en-US"/>
              <a:t>, 28 Aug. 2021, </a:t>
            </a:r>
            <a:r>
              <a:rPr lang="en-US" err="1"/>
              <a:t>olive.app</a:t>
            </a:r>
            <a:r>
              <a:rPr lang="en-US"/>
              <a:t>/blog/how-to-evaluate-technology-vendors-in-7-steps/.</a:t>
            </a:r>
          </a:p>
          <a:p>
            <a:pPr marL="171450" indent="-171450"/>
            <a:r>
              <a:rPr lang="en-US"/>
              <a:t>“How to Evaluate Technology Vendors Properly.” </a:t>
            </a:r>
            <a:r>
              <a:rPr lang="en-US" i="1"/>
              <a:t>Gartner</a:t>
            </a:r>
            <a:r>
              <a:rPr lang="en-US"/>
              <a:t>, </a:t>
            </a:r>
            <a:r>
              <a:rPr lang="en-US">
                <a:hlinkClick r:id="rId3"/>
              </a:rPr>
              <a:t>www.gartner.com/en/articles/how-to-evaluate-technology-vendors-properly</a:t>
            </a:r>
            <a:r>
              <a:rPr lang="en-US"/>
              <a:t>.</a:t>
            </a:r>
          </a:p>
          <a:p>
            <a:pPr marL="171450" indent="-171450"/>
            <a:r>
              <a:rPr lang="en-US"/>
              <a:t>Foundation, Customer Experience. “Choosing the Right Technology Vendors - How to Know Which Are the Real Deal and Which Aren’t?” </a:t>
            </a:r>
            <a:r>
              <a:rPr lang="en-US" i="1"/>
              <a:t>Customer Experience Foundation</a:t>
            </a:r>
            <a:r>
              <a:rPr lang="en-US"/>
              <a:t>, 22 Sept. 2023, </a:t>
            </a:r>
            <a:r>
              <a:rPr lang="en-US">
                <a:hlinkClick r:id="rId4"/>
              </a:rPr>
              <a:t>www.cxfo.org/choosing-the-right-technology-vendors-how-to-know-which-are-the-real-deal-and-which-arent/#:~:text=Additionally%2C%20organisations%20should%20consider%20the</a:t>
            </a:r>
            <a:r>
              <a:rPr lang="en-US"/>
              <a:t>. Accessed 7 Mar. 2024.</a:t>
            </a:r>
          </a:p>
          <a:p>
            <a:endParaRPr lang="en-US"/>
          </a:p>
          <a:p>
            <a:pPr marL="171450" indent="-171450"/>
            <a:endParaRPr lang="en-US"/>
          </a:p>
        </p:txBody>
      </p:sp>
    </p:spTree>
    <p:extLst>
      <p:ext uri="{BB962C8B-B14F-4D97-AF65-F5344CB8AC3E}">
        <p14:creationId xmlns:p14="http://schemas.microsoft.com/office/powerpoint/2010/main" val="2102901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t>Q7) What information would you want to know that was not given in the case study?</a:t>
            </a:r>
          </a:p>
          <a:p>
            <a:pPr marL="285750" indent="-285750"/>
            <a:endParaRPr lang="en-US"/>
          </a:p>
          <a:p>
            <a:pPr marL="0" indent="0">
              <a:buNone/>
            </a:pPr>
            <a:r>
              <a:rPr lang="en-US" u="sng"/>
              <a:t>In class Resource</a:t>
            </a:r>
            <a:r>
              <a:rPr lang="en-US"/>
              <a:t>:</a:t>
            </a:r>
            <a:br>
              <a:rPr lang="en-US"/>
            </a:br>
            <a:r>
              <a:rPr lang="en-US"/>
              <a:t>- Roberts, Dan. </a:t>
            </a:r>
            <a:r>
              <a:rPr lang="en-US" i="1"/>
              <a:t>Unleashing the Power of IT : Bringing People, Business, and Technology Together</a:t>
            </a:r>
            <a:r>
              <a:rPr lang="en-US"/>
              <a:t>. Hoboken, Wiley, 2014.</a:t>
            </a:r>
          </a:p>
          <a:p>
            <a:pPr marL="0" indent="0">
              <a:buNone/>
            </a:pPr>
            <a:endParaRPr lang="en-US"/>
          </a:p>
          <a:p>
            <a:pPr marL="0" indent="0">
              <a:buNone/>
            </a:pPr>
            <a:r>
              <a:rPr lang="en-US"/>
              <a:t>As we learned in Unleashing the Power of IT, we need to be mindful of the potential risks that come with using a vendor. There are risks around cost increases, results, and trust. Having references from past customers is one way to combat these risks and learning more about the process that FireEye would use as your vendor. Having a list of questions around pain points, successes, and areas of concern are great talking points for a reference call, as well as asking others what impact the vendor had on their operations. Ideally you can also hear about the implementation process and learn about the support provided. </a:t>
            </a:r>
          </a:p>
          <a:p>
            <a:pPr marL="0" indent="0">
              <a:buNone/>
            </a:pPr>
            <a:r>
              <a:rPr lang="en-US"/>
              <a:t>Personal Story: I've performed a few customer references when exploring vendors and have found them very useful. It's important to remember that these references are likely provided because they had a good relationship with the vendor, but that doesn't mean you can't get useful information about their team and learn to phrase questions intentionally to better visualize how a vendor will support you. Most recently when I performed a vendor reference, I was able to ask about how project time would be allotted and managed, as well as how the vendor made a difference for their operations. The answers I got really demonstrated the value I could bring my organization by hiring the vendor was an important piece to having the budget request approved.</a:t>
            </a:r>
          </a:p>
          <a:p>
            <a:pPr marL="0" indent="0">
              <a:buNone/>
            </a:pPr>
            <a:endParaRPr lang="en-US"/>
          </a:p>
          <a:p>
            <a:pPr marL="0" indent="0">
              <a:buNone/>
            </a:pPr>
            <a:r>
              <a:rPr lang="en-US" u="sng"/>
              <a:t>Personal Story</a:t>
            </a:r>
            <a:r>
              <a:rPr lang="en-US"/>
              <a:t>:</a:t>
            </a:r>
          </a:p>
          <a:p>
            <a:pPr marL="0" indent="0">
              <a:buNone/>
            </a:pPr>
            <a:r>
              <a:rPr lang="en-US"/>
              <a:t>I attended a conference for work recently and found myself trying to interact with vendors and learn if their products could be a helpful fit at WPI. Unfortunately, I found that most tables didn't really contain information about what their product was or why it could be useful. I was in the market for a specific product and had to go up to each vendor in person to learn about the products and quickly decide if there was any opportunity for collaboration. Despite having very limited information, I ended up finding one vendor that was extremely applicable, and I was able to see a number of demo sites that had personalized for different schools to help me understand the product, see how I could use it as a customer, and the type of value it would bring my team. For FireEye, having demonstrations to show how the machine learning operates with some general examples could go a long way to sharing information about the product and folks may better see its impact on their operations. </a:t>
            </a:r>
          </a:p>
          <a:p>
            <a:pPr marL="0" indent="0">
              <a:buNone/>
            </a:pPr>
            <a:endParaRPr lang="en-US"/>
          </a:p>
          <a:p>
            <a:pPr marL="0" indent="0">
              <a:buNone/>
            </a:pPr>
            <a:r>
              <a:rPr lang="en-US" u="sng"/>
              <a:t>External resource</a:t>
            </a:r>
            <a:r>
              <a:rPr lang="en-US"/>
              <a:t>: </a:t>
            </a:r>
          </a:p>
          <a:p>
            <a:pPr marL="171450" indent="-171450"/>
            <a:r>
              <a:rPr lang="en-US"/>
              <a:t>McDonnell, Aine. “How to Evaluate Technology Vendors in 7 Steps.” </a:t>
            </a:r>
            <a:r>
              <a:rPr lang="en-US" i="1"/>
              <a:t>Olive Technologies</a:t>
            </a:r>
            <a:r>
              <a:rPr lang="en-US"/>
              <a:t>, 28 Aug. 2021, </a:t>
            </a:r>
            <a:r>
              <a:rPr lang="en-US" err="1"/>
              <a:t>olive.app</a:t>
            </a:r>
            <a:r>
              <a:rPr lang="en-US"/>
              <a:t>/blog/how-to-evaluate-technology-vendors-in-7-steps/.</a:t>
            </a:r>
          </a:p>
          <a:p>
            <a:pPr marL="171450" indent="-171450"/>
            <a:r>
              <a:rPr lang="en-US"/>
              <a:t>“How to Evaluate Technology Vendors Properly.” </a:t>
            </a:r>
            <a:r>
              <a:rPr lang="en-US" i="1"/>
              <a:t>Gartner</a:t>
            </a:r>
            <a:r>
              <a:rPr lang="en-US"/>
              <a:t>, </a:t>
            </a:r>
            <a:r>
              <a:rPr lang="en-US">
                <a:hlinkClick r:id="rId3"/>
              </a:rPr>
              <a:t>www.gartner.com/en/articles/how-to-evaluate-technology-vendors-properly</a:t>
            </a:r>
            <a:r>
              <a:rPr lang="en-US"/>
              <a:t>.</a:t>
            </a:r>
          </a:p>
          <a:p>
            <a:pPr>
              <a:buNone/>
            </a:pPr>
            <a:r>
              <a:rPr lang="en-US"/>
              <a:t>‌</a:t>
            </a:r>
          </a:p>
          <a:p>
            <a:pPr marL="0" indent="0">
              <a:buNone/>
            </a:pPr>
            <a:r>
              <a:rPr lang="en-US"/>
              <a:t>Consider the vendor's overall health. Can you learn more about the organization's financials? What about their support and implementations documents, and information about security? How do they handle financial or personally identifiable data? Are there additional rules or governances you need to consider? Asking more detailed questions can give you a better sense of the vendor, especially if you ask similar questions to different folks in the process and compare their responses. Since 2020, we've seen a large number of higher ed related vendors that came out with new, innovative, and cost effective alternatives to old solutions, and after a couple years, the prices have increased dramatically, sometimes 2 – 3 times the initial cost. While costs have increased in many areas, knowing that a company is more established or seeing their price history for the past few years may help you understand if another large increase should be expected. Asking questions around price breaks for multi-year contracts are another useful </a:t>
            </a:r>
            <a:r>
              <a:rPr lang="en-US" err="1"/>
              <a:t>poiint</a:t>
            </a:r>
            <a:r>
              <a:rPr lang="en-US"/>
              <a:t> to consider.</a:t>
            </a:r>
          </a:p>
          <a:p>
            <a:pPr>
              <a:buNone/>
            </a:pPr>
            <a:r>
              <a:rPr lang="en-US"/>
              <a:t>‌</a:t>
            </a:r>
          </a:p>
          <a:p>
            <a:pPr marL="0" indent="0">
              <a:buNone/>
            </a:pPr>
            <a:endParaRPr lang="en-US"/>
          </a:p>
        </p:txBody>
      </p:sp>
    </p:spTree>
    <p:extLst>
      <p:ext uri="{BB962C8B-B14F-4D97-AF65-F5344CB8AC3E}">
        <p14:creationId xmlns:p14="http://schemas.microsoft.com/office/powerpoint/2010/main" val="2133455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lvl1pPr lvl="0">
              <a:spcBef>
                <a:spcPts val="0"/>
              </a:spcBef>
              <a:spcAft>
                <a:spcPts val="0"/>
              </a:spcAft>
              <a:buClr>
                <a:srgbClr val="1F1C51"/>
              </a:buClr>
              <a:buSzPts val="4800"/>
              <a:buNone/>
              <a:defRPr sz="4800">
                <a:solidFill>
                  <a:srgbClr val="1F1C51"/>
                </a:solidFill>
              </a:defRPr>
            </a:lvl1pPr>
            <a:lvl2pPr lvl="1">
              <a:spcBef>
                <a:spcPts val="0"/>
              </a:spcBef>
              <a:spcAft>
                <a:spcPts val="0"/>
              </a:spcAft>
              <a:buClr>
                <a:srgbClr val="1F1C51"/>
              </a:buClr>
              <a:buSzPts val="6000"/>
              <a:buNone/>
              <a:defRPr sz="6000">
                <a:solidFill>
                  <a:srgbClr val="1F1C51"/>
                </a:solidFill>
              </a:defRPr>
            </a:lvl2pPr>
            <a:lvl3pPr lvl="2">
              <a:spcBef>
                <a:spcPts val="0"/>
              </a:spcBef>
              <a:spcAft>
                <a:spcPts val="0"/>
              </a:spcAft>
              <a:buClr>
                <a:srgbClr val="1F1C51"/>
              </a:buClr>
              <a:buSzPts val="6000"/>
              <a:buNone/>
              <a:defRPr sz="6000">
                <a:solidFill>
                  <a:srgbClr val="1F1C51"/>
                </a:solidFill>
              </a:defRPr>
            </a:lvl3pPr>
            <a:lvl4pPr lvl="3">
              <a:spcBef>
                <a:spcPts val="0"/>
              </a:spcBef>
              <a:spcAft>
                <a:spcPts val="0"/>
              </a:spcAft>
              <a:buClr>
                <a:srgbClr val="1F1C51"/>
              </a:buClr>
              <a:buSzPts val="6000"/>
              <a:buNone/>
              <a:defRPr sz="6000">
                <a:solidFill>
                  <a:srgbClr val="1F1C51"/>
                </a:solidFill>
              </a:defRPr>
            </a:lvl4pPr>
            <a:lvl5pPr lvl="4">
              <a:spcBef>
                <a:spcPts val="0"/>
              </a:spcBef>
              <a:spcAft>
                <a:spcPts val="0"/>
              </a:spcAft>
              <a:buClr>
                <a:srgbClr val="1F1C51"/>
              </a:buClr>
              <a:buSzPts val="6000"/>
              <a:buNone/>
              <a:defRPr sz="6000">
                <a:solidFill>
                  <a:srgbClr val="1F1C51"/>
                </a:solidFill>
              </a:defRPr>
            </a:lvl5pPr>
            <a:lvl6pPr lvl="5">
              <a:spcBef>
                <a:spcPts val="0"/>
              </a:spcBef>
              <a:spcAft>
                <a:spcPts val="0"/>
              </a:spcAft>
              <a:buClr>
                <a:srgbClr val="1F1C51"/>
              </a:buClr>
              <a:buSzPts val="6000"/>
              <a:buNone/>
              <a:defRPr sz="6000">
                <a:solidFill>
                  <a:srgbClr val="1F1C51"/>
                </a:solidFill>
              </a:defRPr>
            </a:lvl6pPr>
            <a:lvl7pPr lvl="6">
              <a:spcBef>
                <a:spcPts val="0"/>
              </a:spcBef>
              <a:spcAft>
                <a:spcPts val="0"/>
              </a:spcAft>
              <a:buClr>
                <a:srgbClr val="1F1C51"/>
              </a:buClr>
              <a:buSzPts val="6000"/>
              <a:buNone/>
              <a:defRPr sz="6000">
                <a:solidFill>
                  <a:srgbClr val="1F1C51"/>
                </a:solidFill>
              </a:defRPr>
            </a:lvl7pPr>
            <a:lvl8pPr lvl="7">
              <a:spcBef>
                <a:spcPts val="0"/>
              </a:spcBef>
              <a:spcAft>
                <a:spcPts val="0"/>
              </a:spcAft>
              <a:buClr>
                <a:srgbClr val="1F1C51"/>
              </a:buClr>
              <a:buSzPts val="6000"/>
              <a:buNone/>
              <a:defRPr sz="6000">
                <a:solidFill>
                  <a:srgbClr val="1F1C51"/>
                </a:solidFill>
              </a:defRPr>
            </a:lvl8pPr>
            <a:lvl9pPr lvl="8">
              <a:spcBef>
                <a:spcPts val="0"/>
              </a:spcBef>
              <a:spcAft>
                <a:spcPts val="0"/>
              </a:spcAft>
              <a:buClr>
                <a:srgbClr val="1F1C51"/>
              </a:buClr>
              <a:buSzPts val="6000"/>
              <a:buNone/>
              <a:defRPr sz="6000">
                <a:solidFill>
                  <a:srgbClr val="1F1C51"/>
                </a:solidFill>
              </a:defRPr>
            </a:lvl9pPr>
          </a:lstStyle>
          <a:p>
            <a:endParaRPr/>
          </a:p>
        </p:txBody>
      </p:sp>
      <p:sp>
        <p:nvSpPr>
          <p:cNvPr id="10" name="Google Shape;10;p2"/>
          <p:cNvSpPr txBox="1">
            <a:spLocks noGrp="1"/>
          </p:cNvSpPr>
          <p:nvPr>
            <p:ph type="subTitle" idx="1"/>
          </p:nvPr>
        </p:nvSpPr>
        <p:spPr>
          <a:xfrm>
            <a:off x="4974350" y="3518775"/>
            <a:ext cx="3876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1F1C51"/>
              </a:buClr>
              <a:buSzPts val="1800"/>
              <a:buNone/>
              <a:defRPr>
                <a:solidFill>
                  <a:srgbClr val="1F1C51"/>
                </a:solidFill>
              </a:defRPr>
            </a:lvl1pPr>
            <a:lvl2pPr lvl="1">
              <a:lnSpc>
                <a:spcPct val="100000"/>
              </a:lnSpc>
              <a:spcBef>
                <a:spcPts val="0"/>
              </a:spcBef>
              <a:spcAft>
                <a:spcPts val="0"/>
              </a:spcAft>
              <a:buClr>
                <a:srgbClr val="1F1C51"/>
              </a:buClr>
              <a:buSzPts val="2800"/>
              <a:buNone/>
              <a:defRPr sz="2800">
                <a:solidFill>
                  <a:srgbClr val="1F1C51"/>
                </a:solidFill>
              </a:defRPr>
            </a:lvl2pPr>
            <a:lvl3pPr lvl="2">
              <a:lnSpc>
                <a:spcPct val="100000"/>
              </a:lnSpc>
              <a:spcBef>
                <a:spcPts val="0"/>
              </a:spcBef>
              <a:spcAft>
                <a:spcPts val="0"/>
              </a:spcAft>
              <a:buClr>
                <a:srgbClr val="1F1C51"/>
              </a:buClr>
              <a:buSzPts val="2800"/>
              <a:buNone/>
              <a:defRPr sz="2800">
                <a:solidFill>
                  <a:srgbClr val="1F1C51"/>
                </a:solidFill>
              </a:defRPr>
            </a:lvl3pPr>
            <a:lvl4pPr lvl="3">
              <a:lnSpc>
                <a:spcPct val="100000"/>
              </a:lnSpc>
              <a:spcBef>
                <a:spcPts val="0"/>
              </a:spcBef>
              <a:spcAft>
                <a:spcPts val="0"/>
              </a:spcAft>
              <a:buClr>
                <a:srgbClr val="1F1C51"/>
              </a:buClr>
              <a:buSzPts val="2800"/>
              <a:buNone/>
              <a:defRPr sz="2800">
                <a:solidFill>
                  <a:srgbClr val="1F1C51"/>
                </a:solidFill>
              </a:defRPr>
            </a:lvl4pPr>
            <a:lvl5pPr lvl="4">
              <a:lnSpc>
                <a:spcPct val="100000"/>
              </a:lnSpc>
              <a:spcBef>
                <a:spcPts val="0"/>
              </a:spcBef>
              <a:spcAft>
                <a:spcPts val="0"/>
              </a:spcAft>
              <a:buClr>
                <a:srgbClr val="1F1C51"/>
              </a:buClr>
              <a:buSzPts val="2800"/>
              <a:buNone/>
              <a:defRPr sz="2800">
                <a:solidFill>
                  <a:srgbClr val="1F1C51"/>
                </a:solidFill>
              </a:defRPr>
            </a:lvl5pPr>
            <a:lvl6pPr lvl="5">
              <a:lnSpc>
                <a:spcPct val="100000"/>
              </a:lnSpc>
              <a:spcBef>
                <a:spcPts val="0"/>
              </a:spcBef>
              <a:spcAft>
                <a:spcPts val="0"/>
              </a:spcAft>
              <a:buClr>
                <a:srgbClr val="1F1C51"/>
              </a:buClr>
              <a:buSzPts val="2800"/>
              <a:buNone/>
              <a:defRPr sz="2800">
                <a:solidFill>
                  <a:srgbClr val="1F1C51"/>
                </a:solidFill>
              </a:defRPr>
            </a:lvl6pPr>
            <a:lvl7pPr lvl="6">
              <a:lnSpc>
                <a:spcPct val="100000"/>
              </a:lnSpc>
              <a:spcBef>
                <a:spcPts val="0"/>
              </a:spcBef>
              <a:spcAft>
                <a:spcPts val="0"/>
              </a:spcAft>
              <a:buClr>
                <a:srgbClr val="1F1C51"/>
              </a:buClr>
              <a:buSzPts val="2800"/>
              <a:buNone/>
              <a:defRPr sz="2800">
                <a:solidFill>
                  <a:srgbClr val="1F1C51"/>
                </a:solidFill>
              </a:defRPr>
            </a:lvl7pPr>
            <a:lvl8pPr lvl="7">
              <a:lnSpc>
                <a:spcPct val="100000"/>
              </a:lnSpc>
              <a:spcBef>
                <a:spcPts val="0"/>
              </a:spcBef>
              <a:spcAft>
                <a:spcPts val="0"/>
              </a:spcAft>
              <a:buClr>
                <a:srgbClr val="1F1C51"/>
              </a:buClr>
              <a:buSzPts val="2800"/>
              <a:buNone/>
              <a:defRPr sz="2800">
                <a:solidFill>
                  <a:srgbClr val="1F1C51"/>
                </a:solidFill>
              </a:defRPr>
            </a:lvl8pPr>
            <a:lvl9pPr lvl="8">
              <a:lnSpc>
                <a:spcPct val="100000"/>
              </a:lnSpc>
              <a:spcBef>
                <a:spcPts val="0"/>
              </a:spcBef>
              <a:spcAft>
                <a:spcPts val="0"/>
              </a:spcAft>
              <a:buClr>
                <a:srgbClr val="1F1C51"/>
              </a:buClr>
              <a:buSzPts val="2800"/>
              <a:buNone/>
              <a:defRPr sz="2800">
                <a:solidFill>
                  <a:srgbClr val="1F1C5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rgbClr val="8BE3FF"/>
            </a:gs>
            <a:gs pos="100000">
              <a:srgbClr val="ACFFD9"/>
            </a:gs>
          </a:gsLst>
          <a:lin ang="5400700" scaled="0"/>
        </a:gradFill>
        <a:effectLst/>
      </p:bgPr>
    </p:bg>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ITLE_1">
    <p:bg>
      <p:bgPr>
        <a:gradFill>
          <a:gsLst>
            <a:gs pos="0">
              <a:srgbClr val="8BE3FF"/>
            </a:gs>
            <a:gs pos="100000">
              <a:srgbClr val="ACFFD9"/>
            </a:gs>
          </a:gsLst>
          <a:lin ang="5400012" scaled="0"/>
        </a:grad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ctrTitle"/>
          </p:nvPr>
        </p:nvSpPr>
        <p:spPr>
          <a:xfrm>
            <a:off x="572003" y="614888"/>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7" name="Google Shape;47;p13"/>
          <p:cNvSpPr txBox="1">
            <a:spLocks noGrp="1"/>
          </p:cNvSpPr>
          <p:nvPr>
            <p:ph type="subTitle" idx="1"/>
          </p:nvPr>
        </p:nvSpPr>
        <p:spPr>
          <a:xfrm>
            <a:off x="572003" y="1013113"/>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48" name="Google Shape;48;p13"/>
          <p:cNvSpPr txBox="1">
            <a:spLocks noGrp="1"/>
          </p:cNvSpPr>
          <p:nvPr>
            <p:ph type="ctrTitle" idx="2"/>
          </p:nvPr>
        </p:nvSpPr>
        <p:spPr>
          <a:xfrm>
            <a:off x="572003" y="20550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9" name="Google Shape;49;p13"/>
          <p:cNvSpPr txBox="1">
            <a:spLocks noGrp="1"/>
          </p:cNvSpPr>
          <p:nvPr>
            <p:ph type="subTitle" idx="3"/>
          </p:nvPr>
        </p:nvSpPr>
        <p:spPr>
          <a:xfrm>
            <a:off x="572003" y="24533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0" name="Google Shape;50;p13"/>
          <p:cNvSpPr txBox="1">
            <a:spLocks noGrp="1"/>
          </p:cNvSpPr>
          <p:nvPr>
            <p:ph type="ctrTitle" idx="4"/>
          </p:nvPr>
        </p:nvSpPr>
        <p:spPr>
          <a:xfrm>
            <a:off x="572003" y="34952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51" name="Google Shape;51;p13"/>
          <p:cNvSpPr txBox="1">
            <a:spLocks noGrp="1"/>
          </p:cNvSpPr>
          <p:nvPr>
            <p:ph type="subTitle" idx="5"/>
          </p:nvPr>
        </p:nvSpPr>
        <p:spPr>
          <a:xfrm>
            <a:off x="572003" y="38935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2" name="Google Shape;52;p13"/>
          <p:cNvSpPr txBox="1">
            <a:spLocks noGrp="1"/>
          </p:cNvSpPr>
          <p:nvPr>
            <p:ph type="title" idx="6" hasCustomPrompt="1"/>
          </p:nvPr>
        </p:nvSpPr>
        <p:spPr>
          <a:xfrm>
            <a:off x="3377303" y="739713"/>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3" name="Google Shape;53;p13"/>
          <p:cNvSpPr txBox="1">
            <a:spLocks noGrp="1"/>
          </p:cNvSpPr>
          <p:nvPr>
            <p:ph type="title" idx="7" hasCustomPrompt="1"/>
          </p:nvPr>
        </p:nvSpPr>
        <p:spPr>
          <a:xfrm>
            <a:off x="3377303" y="217665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4" name="Google Shape;54;p13"/>
          <p:cNvSpPr txBox="1">
            <a:spLocks noGrp="1"/>
          </p:cNvSpPr>
          <p:nvPr>
            <p:ph type="title" idx="8" hasCustomPrompt="1"/>
          </p:nvPr>
        </p:nvSpPr>
        <p:spPr>
          <a:xfrm>
            <a:off x="3377303" y="361360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5" name="Google Shape;55;p13"/>
          <p:cNvSpPr txBox="1">
            <a:spLocks noGrp="1"/>
          </p:cNvSpPr>
          <p:nvPr>
            <p:ph type="title" idx="9" hasCustomPrompt="1"/>
          </p:nvPr>
        </p:nvSpPr>
        <p:spPr>
          <a:xfrm>
            <a:off x="4574503" y="739713"/>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6" name="Google Shape;56;p13"/>
          <p:cNvSpPr txBox="1">
            <a:spLocks noGrp="1"/>
          </p:cNvSpPr>
          <p:nvPr>
            <p:ph type="title" idx="13" hasCustomPrompt="1"/>
          </p:nvPr>
        </p:nvSpPr>
        <p:spPr>
          <a:xfrm>
            <a:off x="4574503" y="217665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7" name="Google Shape;57;p13"/>
          <p:cNvSpPr txBox="1">
            <a:spLocks noGrp="1"/>
          </p:cNvSpPr>
          <p:nvPr>
            <p:ph type="title" idx="14" hasCustomPrompt="1"/>
          </p:nvPr>
        </p:nvSpPr>
        <p:spPr>
          <a:xfrm>
            <a:off x="4574503" y="361360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8" name="Google Shape;58;p13"/>
          <p:cNvSpPr txBox="1">
            <a:spLocks noGrp="1"/>
          </p:cNvSpPr>
          <p:nvPr>
            <p:ph type="ctrTitle" idx="15"/>
          </p:nvPr>
        </p:nvSpPr>
        <p:spPr>
          <a:xfrm>
            <a:off x="5842903" y="614888"/>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59" name="Google Shape;59;p13"/>
          <p:cNvSpPr txBox="1">
            <a:spLocks noGrp="1"/>
          </p:cNvSpPr>
          <p:nvPr>
            <p:ph type="subTitle" idx="16"/>
          </p:nvPr>
        </p:nvSpPr>
        <p:spPr>
          <a:xfrm>
            <a:off x="5842903" y="1013113"/>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0" name="Google Shape;60;p13"/>
          <p:cNvSpPr txBox="1">
            <a:spLocks noGrp="1"/>
          </p:cNvSpPr>
          <p:nvPr>
            <p:ph type="ctrTitle" idx="17"/>
          </p:nvPr>
        </p:nvSpPr>
        <p:spPr>
          <a:xfrm>
            <a:off x="5842903" y="20550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1" name="Google Shape;61;p13"/>
          <p:cNvSpPr txBox="1">
            <a:spLocks noGrp="1"/>
          </p:cNvSpPr>
          <p:nvPr>
            <p:ph type="subTitle" idx="18"/>
          </p:nvPr>
        </p:nvSpPr>
        <p:spPr>
          <a:xfrm>
            <a:off x="5842903" y="24533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2" name="Google Shape;62;p13"/>
          <p:cNvSpPr txBox="1">
            <a:spLocks noGrp="1"/>
          </p:cNvSpPr>
          <p:nvPr>
            <p:ph type="ctrTitle" idx="19"/>
          </p:nvPr>
        </p:nvSpPr>
        <p:spPr>
          <a:xfrm>
            <a:off x="5842903" y="34952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3" name="Google Shape;63;p13"/>
          <p:cNvSpPr txBox="1">
            <a:spLocks noGrp="1"/>
          </p:cNvSpPr>
          <p:nvPr>
            <p:ph type="subTitle" idx="20"/>
          </p:nvPr>
        </p:nvSpPr>
        <p:spPr>
          <a:xfrm>
            <a:off x="5842903" y="38935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p:cSld name="ONE_COLUMN_TEXT_1">
    <p:spTree>
      <p:nvGrpSpPr>
        <p:cNvPr id="1" name="Shape 64"/>
        <p:cNvGrpSpPr/>
        <p:nvPr/>
      </p:nvGrpSpPr>
      <p:grpSpPr>
        <a:xfrm>
          <a:off x="0" y="0"/>
          <a:ext cx="0" cy="0"/>
          <a:chOff x="0" y="0"/>
          <a:chExt cx="0" cy="0"/>
        </a:xfrm>
      </p:grpSpPr>
      <p:cxnSp>
        <p:nvCxnSpPr>
          <p:cNvPr id="65" name="Google Shape;65;p1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66" name="Google Shape;66;p1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14"/>
          <p:cNvSpPr txBox="1">
            <a:spLocks noGrp="1"/>
          </p:cNvSpPr>
          <p:nvPr>
            <p:ph type="body" idx="1"/>
          </p:nvPr>
        </p:nvSpPr>
        <p:spPr>
          <a:xfrm>
            <a:off x="5267775" y="2040625"/>
            <a:ext cx="2785200" cy="1789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ext 1">
  <p:cSld name="ONE_COLUMN_TEXT_1_1">
    <p:spTree>
      <p:nvGrpSpPr>
        <p:cNvPr id="1" name="Shape 68"/>
        <p:cNvGrpSpPr/>
        <p:nvPr/>
      </p:nvGrpSpPr>
      <p:grpSpPr>
        <a:xfrm>
          <a:off x="0" y="0"/>
          <a:ext cx="0" cy="0"/>
          <a:chOff x="0" y="0"/>
          <a:chExt cx="0" cy="0"/>
        </a:xfrm>
      </p:grpSpPr>
      <p:cxnSp>
        <p:nvCxnSpPr>
          <p:cNvPr id="69" name="Google Shape;69;p15"/>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70" name="Google Shape;70;p15"/>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5"/>
          <p:cNvSpPr txBox="1">
            <a:spLocks noGrp="1"/>
          </p:cNvSpPr>
          <p:nvPr>
            <p:ph type="body" idx="1"/>
          </p:nvPr>
        </p:nvSpPr>
        <p:spPr>
          <a:xfrm>
            <a:off x="5953575" y="3447525"/>
            <a:ext cx="2430300" cy="1149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2" name="Google Shape;72;p15"/>
          <p:cNvSpPr txBox="1">
            <a:spLocks noGrp="1"/>
          </p:cNvSpPr>
          <p:nvPr>
            <p:ph type="title" idx="2"/>
          </p:nvPr>
        </p:nvSpPr>
        <p:spPr>
          <a:xfrm>
            <a:off x="5953575" y="2949674"/>
            <a:ext cx="2430300" cy="539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wo Columns">
  <p:cSld name="ONE_COLUMN_TEXT_1_1_1">
    <p:spTree>
      <p:nvGrpSpPr>
        <p:cNvPr id="1" name="Shape 73"/>
        <p:cNvGrpSpPr/>
        <p:nvPr/>
      </p:nvGrpSpPr>
      <p:grpSpPr>
        <a:xfrm>
          <a:off x="0" y="0"/>
          <a:ext cx="0" cy="0"/>
          <a:chOff x="0" y="0"/>
          <a:chExt cx="0" cy="0"/>
        </a:xfrm>
      </p:grpSpPr>
      <p:cxnSp>
        <p:nvCxnSpPr>
          <p:cNvPr id="74" name="Google Shape;74;p1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75" name="Google Shape;75;p1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6"/>
          <p:cNvSpPr txBox="1">
            <a:spLocks noGrp="1"/>
          </p:cNvSpPr>
          <p:nvPr>
            <p:ph type="body" idx="1"/>
          </p:nvPr>
        </p:nvSpPr>
        <p:spPr>
          <a:xfrm>
            <a:off x="5316193"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7" name="Google Shape;77;p16"/>
          <p:cNvSpPr txBox="1">
            <a:spLocks noGrp="1"/>
          </p:cNvSpPr>
          <p:nvPr>
            <p:ph type="title" idx="2"/>
          </p:nvPr>
        </p:nvSpPr>
        <p:spPr>
          <a:xfrm>
            <a:off x="5316193"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6"/>
          <p:cNvSpPr txBox="1">
            <a:spLocks noGrp="1"/>
          </p:cNvSpPr>
          <p:nvPr>
            <p:ph type="body" idx="3"/>
          </p:nvPr>
        </p:nvSpPr>
        <p:spPr>
          <a:xfrm>
            <a:off x="1199212"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9" name="Google Shape;79;p16"/>
          <p:cNvSpPr txBox="1">
            <a:spLocks noGrp="1"/>
          </p:cNvSpPr>
          <p:nvPr>
            <p:ph type="title" idx="4"/>
          </p:nvPr>
        </p:nvSpPr>
        <p:spPr>
          <a:xfrm>
            <a:off x="1199212"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hree Columns ">
  <p:cSld name="ONE_COLUMN_TEXT_1_1_1_1">
    <p:bg>
      <p:bgPr>
        <a:gradFill>
          <a:gsLst>
            <a:gs pos="0">
              <a:srgbClr val="8BE3FF"/>
            </a:gs>
            <a:gs pos="100000">
              <a:srgbClr val="ACFFD9"/>
            </a:gs>
          </a:gsLst>
          <a:lin ang="5400700" scaled="0"/>
        </a:gradFill>
        <a:effectLst/>
      </p:bgPr>
    </p:bg>
    <p:spTree>
      <p:nvGrpSpPr>
        <p:cNvPr id="1" name="Shape 80"/>
        <p:cNvGrpSpPr/>
        <p:nvPr/>
      </p:nvGrpSpPr>
      <p:grpSpPr>
        <a:xfrm>
          <a:off x="0" y="0"/>
          <a:ext cx="0" cy="0"/>
          <a:chOff x="0" y="0"/>
          <a:chExt cx="0" cy="0"/>
        </a:xfrm>
      </p:grpSpPr>
      <p:cxnSp>
        <p:nvCxnSpPr>
          <p:cNvPr id="81" name="Google Shape;81;p17"/>
          <p:cNvCxnSpPr/>
          <p:nvPr/>
        </p:nvCxnSpPr>
        <p:spPr>
          <a:xfrm>
            <a:off x="242600" y="608025"/>
            <a:ext cx="8988300" cy="0"/>
          </a:xfrm>
          <a:prstGeom prst="straightConnector1">
            <a:avLst/>
          </a:prstGeom>
          <a:noFill/>
          <a:ln w="19050" cap="flat" cmpd="sng">
            <a:solidFill>
              <a:schemeClr val="lt1"/>
            </a:solidFill>
            <a:prstDash val="solid"/>
            <a:round/>
            <a:headEnd type="oval" w="med" len="med"/>
            <a:tailEnd type="none" w="med" len="med"/>
          </a:ln>
        </p:spPr>
      </p:cxnSp>
      <p:sp>
        <p:nvSpPr>
          <p:cNvPr id="82" name="Google Shape;82;p1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17"/>
          <p:cNvSpPr txBox="1">
            <a:spLocks noGrp="1"/>
          </p:cNvSpPr>
          <p:nvPr>
            <p:ph type="body" idx="1"/>
          </p:nvPr>
        </p:nvSpPr>
        <p:spPr>
          <a:xfrm>
            <a:off x="346499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4" name="Google Shape;84;p17"/>
          <p:cNvSpPr txBox="1">
            <a:spLocks noGrp="1"/>
          </p:cNvSpPr>
          <p:nvPr>
            <p:ph type="title" idx="2"/>
          </p:nvPr>
        </p:nvSpPr>
        <p:spPr>
          <a:xfrm>
            <a:off x="346499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5" name="Google Shape;85;p17"/>
          <p:cNvSpPr txBox="1">
            <a:spLocks noGrp="1"/>
          </p:cNvSpPr>
          <p:nvPr>
            <p:ph type="body" idx="3"/>
          </p:nvPr>
        </p:nvSpPr>
        <p:spPr>
          <a:xfrm>
            <a:off x="835213"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6" name="Google Shape;86;p17"/>
          <p:cNvSpPr txBox="1">
            <a:spLocks noGrp="1"/>
          </p:cNvSpPr>
          <p:nvPr>
            <p:ph type="title" idx="4"/>
          </p:nvPr>
        </p:nvSpPr>
        <p:spPr>
          <a:xfrm>
            <a:off x="835213"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7" name="Google Shape;87;p17"/>
          <p:cNvSpPr txBox="1">
            <a:spLocks noGrp="1"/>
          </p:cNvSpPr>
          <p:nvPr>
            <p:ph type="body" idx="5"/>
          </p:nvPr>
        </p:nvSpPr>
        <p:spPr>
          <a:xfrm>
            <a:off x="609477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8" name="Google Shape;88;p17"/>
          <p:cNvSpPr txBox="1">
            <a:spLocks noGrp="1"/>
          </p:cNvSpPr>
          <p:nvPr>
            <p:ph type="title" idx="6"/>
          </p:nvPr>
        </p:nvSpPr>
        <p:spPr>
          <a:xfrm>
            <a:off x="609477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wo Columns 1">
  <p:cSld name="ONE_COLUMN_TEXT_1_1_1_2">
    <p:spTree>
      <p:nvGrpSpPr>
        <p:cNvPr id="1" name="Shape 89"/>
        <p:cNvGrpSpPr/>
        <p:nvPr/>
      </p:nvGrpSpPr>
      <p:grpSpPr>
        <a:xfrm>
          <a:off x="0" y="0"/>
          <a:ext cx="0" cy="0"/>
          <a:chOff x="0" y="0"/>
          <a:chExt cx="0" cy="0"/>
        </a:xfrm>
      </p:grpSpPr>
      <p:cxnSp>
        <p:nvCxnSpPr>
          <p:cNvPr id="90" name="Google Shape;90;p18"/>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91" name="Google Shape;91;p1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2" name="Google Shape;92;p18"/>
          <p:cNvSpPr txBox="1">
            <a:spLocks noGrp="1"/>
          </p:cNvSpPr>
          <p:nvPr>
            <p:ph type="body" idx="1"/>
          </p:nvPr>
        </p:nvSpPr>
        <p:spPr>
          <a:xfrm>
            <a:off x="4933300" y="18799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3" name="Google Shape;93;p18"/>
          <p:cNvSpPr txBox="1">
            <a:spLocks noGrp="1"/>
          </p:cNvSpPr>
          <p:nvPr>
            <p:ph type="title" idx="2"/>
          </p:nvPr>
        </p:nvSpPr>
        <p:spPr>
          <a:xfrm>
            <a:off x="4933300" y="15085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4" name="Google Shape;94;p18"/>
          <p:cNvSpPr txBox="1">
            <a:spLocks noGrp="1"/>
          </p:cNvSpPr>
          <p:nvPr>
            <p:ph type="body" idx="3"/>
          </p:nvPr>
        </p:nvSpPr>
        <p:spPr>
          <a:xfrm>
            <a:off x="4933300" y="35951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5" name="Google Shape;95;p18"/>
          <p:cNvSpPr txBox="1">
            <a:spLocks noGrp="1"/>
          </p:cNvSpPr>
          <p:nvPr>
            <p:ph type="title" idx="4"/>
          </p:nvPr>
        </p:nvSpPr>
        <p:spPr>
          <a:xfrm>
            <a:off x="4933300" y="32237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1">
  <p:cSld name="SECTION_HEADER_1">
    <p:bg>
      <p:bgPr>
        <a:gradFill>
          <a:gsLst>
            <a:gs pos="0">
              <a:srgbClr val="8BE3FF"/>
            </a:gs>
            <a:gs pos="100000">
              <a:srgbClr val="ACFFD9"/>
            </a:gs>
          </a:gsLst>
          <a:lin ang="5400012" scaled="0"/>
        </a:grad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4288151" y="1458975"/>
            <a:ext cx="3967500" cy="167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98" name="Google Shape;98;p19"/>
          <p:cNvSpPr txBox="1">
            <a:spLocks noGrp="1"/>
          </p:cNvSpPr>
          <p:nvPr>
            <p:ph type="subTitle" idx="1"/>
          </p:nvPr>
        </p:nvSpPr>
        <p:spPr>
          <a:xfrm>
            <a:off x="5277851" y="3087550"/>
            <a:ext cx="2977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800"/>
              <a:buNone/>
              <a:defRPr>
                <a:solidFill>
                  <a:srgbClr val="1F1C51"/>
                </a:solidFill>
              </a:defRPr>
            </a:lvl1pPr>
            <a:lvl2pPr lvl="1" algn="r" rtl="0">
              <a:lnSpc>
                <a:spcPct val="100000"/>
              </a:lnSpc>
              <a:spcBef>
                <a:spcPts val="0"/>
              </a:spcBef>
              <a:spcAft>
                <a:spcPts val="0"/>
              </a:spcAft>
              <a:buClr>
                <a:srgbClr val="1F1C51"/>
              </a:buClr>
              <a:buSzPts val="2800"/>
              <a:buNone/>
              <a:defRPr sz="2800">
                <a:solidFill>
                  <a:srgbClr val="1F1C51"/>
                </a:solidFill>
              </a:defRPr>
            </a:lvl2pPr>
            <a:lvl3pPr lvl="2" algn="r" rtl="0">
              <a:lnSpc>
                <a:spcPct val="100000"/>
              </a:lnSpc>
              <a:spcBef>
                <a:spcPts val="0"/>
              </a:spcBef>
              <a:spcAft>
                <a:spcPts val="0"/>
              </a:spcAft>
              <a:buClr>
                <a:srgbClr val="1F1C51"/>
              </a:buClr>
              <a:buSzPts val="2800"/>
              <a:buNone/>
              <a:defRPr sz="2800">
                <a:solidFill>
                  <a:srgbClr val="1F1C51"/>
                </a:solidFill>
              </a:defRPr>
            </a:lvl3pPr>
            <a:lvl4pPr lvl="3" algn="r" rtl="0">
              <a:lnSpc>
                <a:spcPct val="100000"/>
              </a:lnSpc>
              <a:spcBef>
                <a:spcPts val="0"/>
              </a:spcBef>
              <a:spcAft>
                <a:spcPts val="0"/>
              </a:spcAft>
              <a:buClr>
                <a:srgbClr val="1F1C51"/>
              </a:buClr>
              <a:buSzPts val="2800"/>
              <a:buNone/>
              <a:defRPr sz="2800">
                <a:solidFill>
                  <a:srgbClr val="1F1C51"/>
                </a:solidFill>
              </a:defRPr>
            </a:lvl4pPr>
            <a:lvl5pPr lvl="4" algn="r" rtl="0">
              <a:lnSpc>
                <a:spcPct val="100000"/>
              </a:lnSpc>
              <a:spcBef>
                <a:spcPts val="0"/>
              </a:spcBef>
              <a:spcAft>
                <a:spcPts val="0"/>
              </a:spcAft>
              <a:buClr>
                <a:srgbClr val="1F1C51"/>
              </a:buClr>
              <a:buSzPts val="2800"/>
              <a:buNone/>
              <a:defRPr sz="2800">
                <a:solidFill>
                  <a:srgbClr val="1F1C51"/>
                </a:solidFill>
              </a:defRPr>
            </a:lvl5pPr>
            <a:lvl6pPr lvl="5" algn="r" rtl="0">
              <a:lnSpc>
                <a:spcPct val="100000"/>
              </a:lnSpc>
              <a:spcBef>
                <a:spcPts val="0"/>
              </a:spcBef>
              <a:spcAft>
                <a:spcPts val="0"/>
              </a:spcAft>
              <a:buClr>
                <a:srgbClr val="1F1C51"/>
              </a:buClr>
              <a:buSzPts val="2800"/>
              <a:buNone/>
              <a:defRPr sz="2800">
                <a:solidFill>
                  <a:srgbClr val="1F1C51"/>
                </a:solidFill>
              </a:defRPr>
            </a:lvl6pPr>
            <a:lvl7pPr lvl="6" algn="r" rtl="0">
              <a:lnSpc>
                <a:spcPct val="100000"/>
              </a:lnSpc>
              <a:spcBef>
                <a:spcPts val="0"/>
              </a:spcBef>
              <a:spcAft>
                <a:spcPts val="0"/>
              </a:spcAft>
              <a:buClr>
                <a:srgbClr val="1F1C51"/>
              </a:buClr>
              <a:buSzPts val="2800"/>
              <a:buNone/>
              <a:defRPr sz="2800">
                <a:solidFill>
                  <a:srgbClr val="1F1C51"/>
                </a:solidFill>
              </a:defRPr>
            </a:lvl7pPr>
            <a:lvl8pPr lvl="7" algn="r" rtl="0">
              <a:lnSpc>
                <a:spcPct val="100000"/>
              </a:lnSpc>
              <a:spcBef>
                <a:spcPts val="0"/>
              </a:spcBef>
              <a:spcAft>
                <a:spcPts val="0"/>
              </a:spcAft>
              <a:buClr>
                <a:srgbClr val="1F1C51"/>
              </a:buClr>
              <a:buSzPts val="2800"/>
              <a:buNone/>
              <a:defRPr sz="2800">
                <a:solidFill>
                  <a:srgbClr val="1F1C51"/>
                </a:solidFill>
              </a:defRPr>
            </a:lvl8pPr>
            <a:lvl9pPr lvl="8" algn="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99" name="Google Shape;99;p19"/>
          <p:cNvSpPr txBox="1">
            <a:spLocks noGrp="1"/>
          </p:cNvSpPr>
          <p:nvPr>
            <p:ph type="title" idx="2" hasCustomPrompt="1"/>
          </p:nvPr>
        </p:nvSpPr>
        <p:spPr>
          <a:xfrm>
            <a:off x="5597951" y="792425"/>
            <a:ext cx="2657700" cy="792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TITLE_ONLY_1">
    <p:bg>
      <p:bgPr>
        <a:gradFill>
          <a:gsLst>
            <a:gs pos="0">
              <a:srgbClr val="8BE3FF"/>
            </a:gs>
            <a:gs pos="100000">
              <a:srgbClr val="ACFFD9"/>
            </a:gs>
          </a:gsLst>
          <a:lin ang="5400700" scaled="0"/>
        </a:gradFill>
        <a:effectLst/>
      </p:bgPr>
    </p:bg>
    <p:spTree>
      <p:nvGrpSpPr>
        <p:cNvPr id="1" name="Shape 100"/>
        <p:cNvGrpSpPr/>
        <p:nvPr/>
      </p:nvGrpSpPr>
      <p:grpSpPr>
        <a:xfrm>
          <a:off x="0" y="0"/>
          <a:ext cx="0" cy="0"/>
          <a:chOff x="0" y="0"/>
          <a:chExt cx="0" cy="0"/>
        </a:xfrm>
      </p:grpSpPr>
      <p:cxnSp>
        <p:nvCxnSpPr>
          <p:cNvPr id="101" name="Google Shape;101;p20"/>
          <p:cNvCxnSpPr/>
          <p:nvPr/>
        </p:nvCxnSpPr>
        <p:spPr>
          <a:xfrm>
            <a:off x="242600" y="608025"/>
            <a:ext cx="8988300" cy="0"/>
          </a:xfrm>
          <a:prstGeom prst="straightConnector1">
            <a:avLst/>
          </a:prstGeom>
          <a:noFill/>
          <a:ln w="19050" cap="flat" cmpd="sng">
            <a:solidFill>
              <a:schemeClr val="lt1"/>
            </a:solidFill>
            <a:prstDash val="solid"/>
            <a:round/>
            <a:headEnd type="oval" w="med" len="med"/>
            <a:tailEnd type="none" w="med" len="med"/>
          </a:ln>
        </p:spPr>
      </p:cxnSp>
      <p:sp>
        <p:nvSpPr>
          <p:cNvPr id="102" name="Google Shape;102;p20"/>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8BE3FF"/>
            </a:gs>
            <a:gs pos="100000">
              <a:srgbClr val="ACFFD9"/>
            </a:gs>
          </a:gsLst>
          <a:lin ang="5400012" scaled="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3"/>
          <p:cNvSpPr txBox="1">
            <a:spLocks noGrp="1"/>
          </p:cNvSpPr>
          <p:nvPr>
            <p:ph type="subTitle" idx="1"/>
          </p:nvPr>
        </p:nvSpPr>
        <p:spPr>
          <a:xfrm>
            <a:off x="876325" y="3087550"/>
            <a:ext cx="29778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800"/>
              <a:buNone/>
              <a:defRPr>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 name="Google Shape;14;p3"/>
          <p:cNvSpPr txBox="1">
            <a:spLocks noGrp="1"/>
          </p:cNvSpPr>
          <p:nvPr>
            <p:ph type="title" idx="2" hasCustomPrompt="1"/>
          </p:nvPr>
        </p:nvSpPr>
        <p:spPr>
          <a:xfrm>
            <a:off x="876325" y="792425"/>
            <a:ext cx="2657700" cy="792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Four Columns ">
  <p:cSld name="ONE_COLUMN_TEXT_1_1_1_3">
    <p:spTree>
      <p:nvGrpSpPr>
        <p:cNvPr id="1" name="Shape 103"/>
        <p:cNvGrpSpPr/>
        <p:nvPr/>
      </p:nvGrpSpPr>
      <p:grpSpPr>
        <a:xfrm>
          <a:off x="0" y="0"/>
          <a:ext cx="0" cy="0"/>
          <a:chOff x="0" y="0"/>
          <a:chExt cx="0" cy="0"/>
        </a:xfrm>
      </p:grpSpPr>
      <p:cxnSp>
        <p:nvCxnSpPr>
          <p:cNvPr id="104" name="Google Shape;104;p21"/>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105" name="Google Shape;105;p21"/>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21"/>
          <p:cNvSpPr txBox="1">
            <a:spLocks noGrp="1"/>
          </p:cNvSpPr>
          <p:nvPr>
            <p:ph type="body" idx="1"/>
          </p:nvPr>
        </p:nvSpPr>
        <p:spPr>
          <a:xfrm>
            <a:off x="1010100" y="3819175"/>
            <a:ext cx="1478400" cy="735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7" name="Google Shape;107;p21"/>
          <p:cNvSpPr txBox="1">
            <a:spLocks noGrp="1"/>
          </p:cNvSpPr>
          <p:nvPr>
            <p:ph type="title" idx="2"/>
          </p:nvPr>
        </p:nvSpPr>
        <p:spPr>
          <a:xfrm>
            <a:off x="1010088" y="3321325"/>
            <a:ext cx="14784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8" name="Google Shape;108;p21"/>
          <p:cNvSpPr txBox="1">
            <a:spLocks noGrp="1"/>
          </p:cNvSpPr>
          <p:nvPr>
            <p:ph type="body" idx="3"/>
          </p:nvPr>
        </p:nvSpPr>
        <p:spPr>
          <a:xfrm>
            <a:off x="2891901" y="3819175"/>
            <a:ext cx="1478400" cy="735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9" name="Google Shape;109;p21"/>
          <p:cNvSpPr txBox="1">
            <a:spLocks noGrp="1"/>
          </p:cNvSpPr>
          <p:nvPr>
            <p:ph type="title" idx="4"/>
          </p:nvPr>
        </p:nvSpPr>
        <p:spPr>
          <a:xfrm>
            <a:off x="2891894" y="3321325"/>
            <a:ext cx="14784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21"/>
          <p:cNvSpPr txBox="1">
            <a:spLocks noGrp="1"/>
          </p:cNvSpPr>
          <p:nvPr>
            <p:ph type="body" idx="5"/>
          </p:nvPr>
        </p:nvSpPr>
        <p:spPr>
          <a:xfrm>
            <a:off x="4773703" y="3819175"/>
            <a:ext cx="1478400" cy="735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11" name="Google Shape;111;p21"/>
          <p:cNvSpPr txBox="1">
            <a:spLocks noGrp="1"/>
          </p:cNvSpPr>
          <p:nvPr>
            <p:ph type="title" idx="6"/>
          </p:nvPr>
        </p:nvSpPr>
        <p:spPr>
          <a:xfrm>
            <a:off x="4773701" y="3321325"/>
            <a:ext cx="14784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2" name="Google Shape;112;p21"/>
          <p:cNvSpPr txBox="1">
            <a:spLocks noGrp="1"/>
          </p:cNvSpPr>
          <p:nvPr>
            <p:ph type="body" idx="7"/>
          </p:nvPr>
        </p:nvSpPr>
        <p:spPr>
          <a:xfrm>
            <a:off x="6655504" y="3819175"/>
            <a:ext cx="1478400" cy="735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13" name="Google Shape;113;p21"/>
          <p:cNvSpPr txBox="1">
            <a:spLocks noGrp="1"/>
          </p:cNvSpPr>
          <p:nvPr>
            <p:ph type="title" idx="8"/>
          </p:nvPr>
        </p:nvSpPr>
        <p:spPr>
          <a:xfrm>
            <a:off x="6655507" y="3321325"/>
            <a:ext cx="14784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2">
  <p:cSld name="SECTION_HEADER_1_1">
    <p:bg>
      <p:bgPr>
        <a:gradFill>
          <a:gsLst>
            <a:gs pos="0">
              <a:srgbClr val="8BE3FF"/>
            </a:gs>
            <a:gs pos="100000">
              <a:srgbClr val="ACFFD9"/>
            </a:gs>
          </a:gsLst>
          <a:lin ang="5400012" scaled="0"/>
        </a:gradFill>
        <a:effectLst/>
      </p:bgPr>
    </p:bg>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2588250" y="1458975"/>
            <a:ext cx="3967500" cy="167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16" name="Google Shape;116;p22"/>
          <p:cNvSpPr txBox="1">
            <a:spLocks noGrp="1"/>
          </p:cNvSpPr>
          <p:nvPr>
            <p:ph type="subTitle" idx="1"/>
          </p:nvPr>
        </p:nvSpPr>
        <p:spPr>
          <a:xfrm>
            <a:off x="3083100" y="3087550"/>
            <a:ext cx="2977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1F1C51"/>
              </a:buClr>
              <a:buSzPts val="1800"/>
              <a:buNone/>
              <a:defRPr>
                <a:solidFill>
                  <a:srgbClr val="1F1C51"/>
                </a:solidFill>
              </a:defRPr>
            </a:lvl1pPr>
            <a:lvl2pPr lvl="1" algn="ctr" rtl="0">
              <a:lnSpc>
                <a:spcPct val="100000"/>
              </a:lnSpc>
              <a:spcBef>
                <a:spcPts val="0"/>
              </a:spcBef>
              <a:spcAft>
                <a:spcPts val="0"/>
              </a:spcAft>
              <a:buClr>
                <a:srgbClr val="1F1C51"/>
              </a:buClr>
              <a:buSzPts val="2800"/>
              <a:buNone/>
              <a:defRPr sz="2800">
                <a:solidFill>
                  <a:srgbClr val="1F1C51"/>
                </a:solidFill>
              </a:defRPr>
            </a:lvl2pPr>
            <a:lvl3pPr lvl="2" algn="ctr" rtl="0">
              <a:lnSpc>
                <a:spcPct val="100000"/>
              </a:lnSpc>
              <a:spcBef>
                <a:spcPts val="0"/>
              </a:spcBef>
              <a:spcAft>
                <a:spcPts val="0"/>
              </a:spcAft>
              <a:buClr>
                <a:srgbClr val="1F1C51"/>
              </a:buClr>
              <a:buSzPts val="2800"/>
              <a:buNone/>
              <a:defRPr sz="2800">
                <a:solidFill>
                  <a:srgbClr val="1F1C51"/>
                </a:solidFill>
              </a:defRPr>
            </a:lvl3pPr>
            <a:lvl4pPr lvl="3" algn="ctr" rtl="0">
              <a:lnSpc>
                <a:spcPct val="100000"/>
              </a:lnSpc>
              <a:spcBef>
                <a:spcPts val="0"/>
              </a:spcBef>
              <a:spcAft>
                <a:spcPts val="0"/>
              </a:spcAft>
              <a:buClr>
                <a:srgbClr val="1F1C51"/>
              </a:buClr>
              <a:buSzPts val="2800"/>
              <a:buNone/>
              <a:defRPr sz="2800">
                <a:solidFill>
                  <a:srgbClr val="1F1C51"/>
                </a:solidFill>
              </a:defRPr>
            </a:lvl4pPr>
            <a:lvl5pPr lvl="4" algn="ctr" rtl="0">
              <a:lnSpc>
                <a:spcPct val="100000"/>
              </a:lnSpc>
              <a:spcBef>
                <a:spcPts val="0"/>
              </a:spcBef>
              <a:spcAft>
                <a:spcPts val="0"/>
              </a:spcAft>
              <a:buClr>
                <a:srgbClr val="1F1C51"/>
              </a:buClr>
              <a:buSzPts val="2800"/>
              <a:buNone/>
              <a:defRPr sz="2800">
                <a:solidFill>
                  <a:srgbClr val="1F1C51"/>
                </a:solidFill>
              </a:defRPr>
            </a:lvl5pPr>
            <a:lvl6pPr lvl="5" algn="ctr" rtl="0">
              <a:lnSpc>
                <a:spcPct val="100000"/>
              </a:lnSpc>
              <a:spcBef>
                <a:spcPts val="0"/>
              </a:spcBef>
              <a:spcAft>
                <a:spcPts val="0"/>
              </a:spcAft>
              <a:buClr>
                <a:srgbClr val="1F1C51"/>
              </a:buClr>
              <a:buSzPts val="2800"/>
              <a:buNone/>
              <a:defRPr sz="2800">
                <a:solidFill>
                  <a:srgbClr val="1F1C51"/>
                </a:solidFill>
              </a:defRPr>
            </a:lvl6pPr>
            <a:lvl7pPr lvl="6" algn="ctr" rtl="0">
              <a:lnSpc>
                <a:spcPct val="100000"/>
              </a:lnSpc>
              <a:spcBef>
                <a:spcPts val="0"/>
              </a:spcBef>
              <a:spcAft>
                <a:spcPts val="0"/>
              </a:spcAft>
              <a:buClr>
                <a:srgbClr val="1F1C51"/>
              </a:buClr>
              <a:buSzPts val="2800"/>
              <a:buNone/>
              <a:defRPr sz="2800">
                <a:solidFill>
                  <a:srgbClr val="1F1C51"/>
                </a:solidFill>
              </a:defRPr>
            </a:lvl7pPr>
            <a:lvl8pPr lvl="7" algn="ctr" rtl="0">
              <a:lnSpc>
                <a:spcPct val="100000"/>
              </a:lnSpc>
              <a:spcBef>
                <a:spcPts val="0"/>
              </a:spcBef>
              <a:spcAft>
                <a:spcPts val="0"/>
              </a:spcAft>
              <a:buClr>
                <a:srgbClr val="1F1C51"/>
              </a:buClr>
              <a:buSzPts val="2800"/>
              <a:buNone/>
              <a:defRPr sz="2800">
                <a:solidFill>
                  <a:srgbClr val="1F1C51"/>
                </a:solidFill>
              </a:defRPr>
            </a:lvl8pPr>
            <a:lvl9pPr lvl="8" algn="ct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17" name="Google Shape;117;p22"/>
          <p:cNvSpPr txBox="1">
            <a:spLocks noGrp="1"/>
          </p:cNvSpPr>
          <p:nvPr>
            <p:ph type="title" idx="2" hasCustomPrompt="1"/>
          </p:nvPr>
        </p:nvSpPr>
        <p:spPr>
          <a:xfrm>
            <a:off x="3243150" y="792425"/>
            <a:ext cx="2657700" cy="7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Six Columns  ">
  <p:cSld name="ONE_COLUMN_TEXT_1_1_1_1_1">
    <p:bg>
      <p:bgPr>
        <a:gradFill>
          <a:gsLst>
            <a:gs pos="0">
              <a:srgbClr val="8BE3FF"/>
            </a:gs>
            <a:gs pos="100000">
              <a:srgbClr val="ACFFD9"/>
            </a:gs>
          </a:gsLst>
          <a:lin ang="5400700" scaled="0"/>
        </a:gradFill>
        <a:effectLst/>
      </p:bgPr>
    </p:bg>
    <p:spTree>
      <p:nvGrpSpPr>
        <p:cNvPr id="1" name="Shape 118"/>
        <p:cNvGrpSpPr/>
        <p:nvPr/>
      </p:nvGrpSpPr>
      <p:grpSpPr>
        <a:xfrm>
          <a:off x="0" y="0"/>
          <a:ext cx="0" cy="0"/>
          <a:chOff x="0" y="0"/>
          <a:chExt cx="0" cy="0"/>
        </a:xfrm>
      </p:grpSpPr>
      <p:cxnSp>
        <p:nvCxnSpPr>
          <p:cNvPr id="119" name="Google Shape;119;p23"/>
          <p:cNvCxnSpPr/>
          <p:nvPr/>
        </p:nvCxnSpPr>
        <p:spPr>
          <a:xfrm>
            <a:off x="242600" y="608025"/>
            <a:ext cx="8988300" cy="0"/>
          </a:xfrm>
          <a:prstGeom prst="straightConnector1">
            <a:avLst/>
          </a:prstGeom>
          <a:noFill/>
          <a:ln w="19050" cap="flat" cmpd="sng">
            <a:solidFill>
              <a:schemeClr val="lt1"/>
            </a:solidFill>
            <a:prstDash val="solid"/>
            <a:round/>
            <a:headEnd type="oval" w="med" len="med"/>
            <a:tailEnd type="none" w="med" len="med"/>
          </a:ln>
        </p:spPr>
      </p:cxnSp>
      <p:sp>
        <p:nvSpPr>
          <p:cNvPr id="120" name="Google Shape;120;p2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1" name="Google Shape;121;p23"/>
          <p:cNvSpPr txBox="1">
            <a:spLocks noGrp="1"/>
          </p:cNvSpPr>
          <p:nvPr>
            <p:ph type="body" idx="1"/>
          </p:nvPr>
        </p:nvSpPr>
        <p:spPr>
          <a:xfrm>
            <a:off x="3465005" y="1971203"/>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2" name="Google Shape;122;p23"/>
          <p:cNvSpPr txBox="1">
            <a:spLocks noGrp="1"/>
          </p:cNvSpPr>
          <p:nvPr>
            <p:ph type="title" idx="2"/>
          </p:nvPr>
        </p:nvSpPr>
        <p:spPr>
          <a:xfrm>
            <a:off x="3464998" y="1473360"/>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3" name="Google Shape;123;p23"/>
          <p:cNvSpPr txBox="1">
            <a:spLocks noGrp="1"/>
          </p:cNvSpPr>
          <p:nvPr>
            <p:ph type="body" idx="3"/>
          </p:nvPr>
        </p:nvSpPr>
        <p:spPr>
          <a:xfrm>
            <a:off x="835225" y="1971203"/>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4" name="Google Shape;124;p23"/>
          <p:cNvSpPr txBox="1">
            <a:spLocks noGrp="1"/>
          </p:cNvSpPr>
          <p:nvPr>
            <p:ph type="title" idx="4"/>
          </p:nvPr>
        </p:nvSpPr>
        <p:spPr>
          <a:xfrm>
            <a:off x="835213" y="1473360"/>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5" name="Google Shape;125;p23"/>
          <p:cNvSpPr txBox="1">
            <a:spLocks noGrp="1"/>
          </p:cNvSpPr>
          <p:nvPr>
            <p:ph type="body" idx="5"/>
          </p:nvPr>
        </p:nvSpPr>
        <p:spPr>
          <a:xfrm>
            <a:off x="6094780" y="1971203"/>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6" name="Google Shape;126;p23"/>
          <p:cNvSpPr txBox="1">
            <a:spLocks noGrp="1"/>
          </p:cNvSpPr>
          <p:nvPr>
            <p:ph type="title" idx="6"/>
          </p:nvPr>
        </p:nvSpPr>
        <p:spPr>
          <a:xfrm>
            <a:off x="6094778" y="1473360"/>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7" name="Google Shape;127;p23"/>
          <p:cNvSpPr txBox="1">
            <a:spLocks noGrp="1"/>
          </p:cNvSpPr>
          <p:nvPr>
            <p:ph type="body" idx="7"/>
          </p:nvPr>
        </p:nvSpPr>
        <p:spPr>
          <a:xfrm>
            <a:off x="3465005" y="3882828"/>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8" name="Google Shape;128;p23"/>
          <p:cNvSpPr txBox="1">
            <a:spLocks noGrp="1"/>
          </p:cNvSpPr>
          <p:nvPr>
            <p:ph type="title" idx="8"/>
          </p:nvPr>
        </p:nvSpPr>
        <p:spPr>
          <a:xfrm>
            <a:off x="3464998" y="33849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9" name="Google Shape;129;p23"/>
          <p:cNvSpPr txBox="1">
            <a:spLocks noGrp="1"/>
          </p:cNvSpPr>
          <p:nvPr>
            <p:ph type="body" idx="9"/>
          </p:nvPr>
        </p:nvSpPr>
        <p:spPr>
          <a:xfrm>
            <a:off x="835225" y="3882828"/>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0" name="Google Shape;130;p23"/>
          <p:cNvSpPr txBox="1">
            <a:spLocks noGrp="1"/>
          </p:cNvSpPr>
          <p:nvPr>
            <p:ph type="title" idx="13"/>
          </p:nvPr>
        </p:nvSpPr>
        <p:spPr>
          <a:xfrm>
            <a:off x="835213" y="33849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1" name="Google Shape;131;p23"/>
          <p:cNvSpPr txBox="1">
            <a:spLocks noGrp="1"/>
          </p:cNvSpPr>
          <p:nvPr>
            <p:ph type="body" idx="14"/>
          </p:nvPr>
        </p:nvSpPr>
        <p:spPr>
          <a:xfrm>
            <a:off x="6094780" y="3882828"/>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2" name="Google Shape;132;p23"/>
          <p:cNvSpPr txBox="1">
            <a:spLocks noGrp="1"/>
          </p:cNvSpPr>
          <p:nvPr>
            <p:ph type="title" idx="15"/>
          </p:nvPr>
        </p:nvSpPr>
        <p:spPr>
          <a:xfrm>
            <a:off x="6094778" y="33849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hree Columns  1">
  <p:cSld name="ONE_COLUMN_TEXT_1_1_1_1_2">
    <p:bg>
      <p:bgPr>
        <a:solidFill>
          <a:srgbClr val="FFFFFF"/>
        </a:solidFill>
        <a:effectLst/>
      </p:bgPr>
    </p:bg>
    <p:spTree>
      <p:nvGrpSpPr>
        <p:cNvPr id="1" name="Shape 133"/>
        <p:cNvGrpSpPr/>
        <p:nvPr/>
      </p:nvGrpSpPr>
      <p:grpSpPr>
        <a:xfrm>
          <a:off x="0" y="0"/>
          <a:ext cx="0" cy="0"/>
          <a:chOff x="0" y="0"/>
          <a:chExt cx="0" cy="0"/>
        </a:xfrm>
      </p:grpSpPr>
      <p:cxnSp>
        <p:nvCxnSpPr>
          <p:cNvPr id="134" name="Google Shape;134;p2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135" name="Google Shape;135;p2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6" name="Google Shape;136;p24"/>
          <p:cNvSpPr txBox="1">
            <a:spLocks noGrp="1"/>
          </p:cNvSpPr>
          <p:nvPr>
            <p:ph type="body" idx="1"/>
          </p:nvPr>
        </p:nvSpPr>
        <p:spPr>
          <a:xfrm>
            <a:off x="346499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7" name="Google Shape;137;p24"/>
          <p:cNvSpPr txBox="1">
            <a:spLocks noGrp="1"/>
          </p:cNvSpPr>
          <p:nvPr>
            <p:ph type="title" idx="2"/>
          </p:nvPr>
        </p:nvSpPr>
        <p:spPr>
          <a:xfrm>
            <a:off x="346499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8" name="Google Shape;138;p24"/>
          <p:cNvSpPr txBox="1">
            <a:spLocks noGrp="1"/>
          </p:cNvSpPr>
          <p:nvPr>
            <p:ph type="body" idx="3"/>
          </p:nvPr>
        </p:nvSpPr>
        <p:spPr>
          <a:xfrm>
            <a:off x="835213"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9" name="Google Shape;139;p24"/>
          <p:cNvSpPr txBox="1">
            <a:spLocks noGrp="1"/>
          </p:cNvSpPr>
          <p:nvPr>
            <p:ph type="title" idx="4"/>
          </p:nvPr>
        </p:nvSpPr>
        <p:spPr>
          <a:xfrm>
            <a:off x="835213"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0" name="Google Shape;140;p24"/>
          <p:cNvSpPr txBox="1">
            <a:spLocks noGrp="1"/>
          </p:cNvSpPr>
          <p:nvPr>
            <p:ph type="body" idx="5"/>
          </p:nvPr>
        </p:nvSpPr>
        <p:spPr>
          <a:xfrm>
            <a:off x="609477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41" name="Google Shape;141;p24"/>
          <p:cNvSpPr txBox="1">
            <a:spLocks noGrp="1"/>
          </p:cNvSpPr>
          <p:nvPr>
            <p:ph type="title" idx="6"/>
          </p:nvPr>
        </p:nvSpPr>
        <p:spPr>
          <a:xfrm>
            <a:off x="609477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amp; Credits">
  <p:cSld name="SECTION_HEADER_1_1_1">
    <p:bg>
      <p:bgPr>
        <a:solidFill>
          <a:schemeClr val="lt1"/>
        </a:solidFill>
        <a:effectLst/>
      </p:bgPr>
    </p:bg>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671150" y="-101475"/>
            <a:ext cx="3967500" cy="16719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4" name="Google Shape;144;p25"/>
          <p:cNvSpPr txBox="1">
            <a:spLocks noGrp="1"/>
          </p:cNvSpPr>
          <p:nvPr>
            <p:ph type="subTitle" idx="1"/>
          </p:nvPr>
        </p:nvSpPr>
        <p:spPr>
          <a:xfrm>
            <a:off x="671150" y="1450900"/>
            <a:ext cx="3742800" cy="15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600"/>
              <a:buNone/>
              <a:defRPr sz="1600">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5" name="Google Shape;145;p25"/>
          <p:cNvSpPr txBox="1"/>
          <p:nvPr/>
        </p:nvSpPr>
        <p:spPr>
          <a:xfrm>
            <a:off x="671150" y="3275775"/>
            <a:ext cx="3387600" cy="70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100">
                <a:solidFill>
                  <a:schemeClr val="lt2"/>
                </a:solidFill>
                <a:latin typeface="DM Sans"/>
                <a:ea typeface="DM Sans"/>
                <a:cs typeface="DM Sans"/>
                <a:sym typeface="DM Sans"/>
              </a:rPr>
              <a:t>CREDITS: This presentation template was created by </a:t>
            </a:r>
            <a:r>
              <a:rPr lang="en" sz="1100" b="1">
                <a:solidFill>
                  <a:schemeClr val="lt2"/>
                </a:solidFill>
                <a:uFill>
                  <a:noFill/>
                </a:u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100">
                <a:solidFill>
                  <a:schemeClr val="lt2"/>
                </a:solidFill>
                <a:latin typeface="DM Sans"/>
                <a:ea typeface="DM Sans"/>
                <a:cs typeface="DM Sans"/>
                <a:sym typeface="DM Sans"/>
              </a:rPr>
              <a:t>, including icons by </a:t>
            </a:r>
            <a:r>
              <a:rPr lang="en" sz="1100" b="1">
                <a:solidFill>
                  <a:schemeClr val="lt2"/>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100">
                <a:solidFill>
                  <a:schemeClr val="lt2"/>
                </a:solidFill>
                <a:latin typeface="DM Sans"/>
                <a:ea typeface="DM Sans"/>
                <a:cs typeface="DM Sans"/>
                <a:sym typeface="DM Sans"/>
              </a:rPr>
              <a:t>, infographics &amp; images by </a:t>
            </a:r>
            <a:r>
              <a:rPr lang="en" sz="1100" b="1">
                <a:solidFill>
                  <a:schemeClr val="lt2"/>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r>
              <a:rPr lang="en" sz="1100">
                <a:solidFill>
                  <a:schemeClr val="lt2"/>
                </a:solidFill>
                <a:latin typeface="DM Sans"/>
                <a:ea typeface="DM Sans"/>
                <a:cs typeface="DM Sans"/>
                <a:sym typeface="DM Sans"/>
              </a:rPr>
              <a:t> and illustrations by </a:t>
            </a:r>
            <a:r>
              <a:rPr lang="en" sz="1100">
                <a:solidFill>
                  <a:schemeClr val="hlink"/>
                </a:solidFill>
                <a:uFill>
                  <a:noFill/>
                </a:uFill>
                <a:latin typeface="DM Sans"/>
                <a:ea typeface="DM Sans"/>
                <a:cs typeface="DM Sans"/>
                <a:sym typeface="DM Sans"/>
                <a:hlinkClick r:id="rId5"/>
              </a:rPr>
              <a:t>Stories</a:t>
            </a:r>
            <a:endParaRPr sz="1100">
              <a:solidFill>
                <a:schemeClr val="lt2"/>
              </a:solidFill>
              <a:latin typeface="DM Sans"/>
              <a:ea typeface="DM Sans"/>
              <a:cs typeface="DM Sans"/>
              <a:sym typeface="DM Sans"/>
            </a:endParaRPr>
          </a:p>
          <a:p>
            <a:pPr marL="0" lvl="0" indent="0" algn="l" rtl="0">
              <a:spcBef>
                <a:spcPts val="300"/>
              </a:spcBef>
              <a:spcAft>
                <a:spcPts val="0"/>
              </a:spcAft>
              <a:buNone/>
            </a:pPr>
            <a:endParaRPr sz="1100">
              <a:solidFill>
                <a:schemeClr val="lt2"/>
              </a:solidFill>
              <a:latin typeface="DM Sans"/>
              <a:ea typeface="DM Sans"/>
              <a:cs typeface="DM Sans"/>
              <a:sym typeface="DM Sans"/>
            </a:endParaRPr>
          </a:p>
          <a:p>
            <a:pPr marL="0" lvl="0" indent="0" algn="l" rtl="0">
              <a:spcBef>
                <a:spcPts val="300"/>
              </a:spcBef>
              <a:spcAft>
                <a:spcPts val="0"/>
              </a:spcAft>
              <a:buNone/>
            </a:pPr>
            <a:endParaRPr sz="1100" b="1">
              <a:solidFill>
                <a:schemeClr val="lt2"/>
              </a:solidFill>
              <a:latin typeface="DM Sans"/>
              <a:ea typeface="DM Sans"/>
              <a:cs typeface="DM Sans"/>
              <a:sym typeface="DM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Bullet Points">
  <p:cSld name="TITLE_AND_TWO_COLUMNS_1">
    <p:bg>
      <p:bgPr>
        <a:gradFill>
          <a:gsLst>
            <a:gs pos="0">
              <a:srgbClr val="8BE3FF"/>
            </a:gs>
            <a:gs pos="100000">
              <a:srgbClr val="ACFFD9"/>
            </a:gs>
          </a:gsLst>
          <a:lin ang="5400700" scaled="0"/>
        </a:gradFill>
        <a:effectLst/>
      </p:bgPr>
    </p:bg>
    <p:spTree>
      <p:nvGrpSpPr>
        <p:cNvPr id="1" name="Shape 146"/>
        <p:cNvGrpSpPr/>
        <p:nvPr/>
      </p:nvGrpSpPr>
      <p:grpSpPr>
        <a:xfrm>
          <a:off x="0" y="0"/>
          <a:ext cx="0" cy="0"/>
          <a:chOff x="0" y="0"/>
          <a:chExt cx="0" cy="0"/>
        </a:xfrm>
      </p:grpSpPr>
      <p:sp>
        <p:nvSpPr>
          <p:cNvPr id="147" name="Google Shape;147;p26"/>
          <p:cNvSpPr txBox="1">
            <a:spLocks noGrp="1"/>
          </p:cNvSpPr>
          <p:nvPr>
            <p:ph type="body" idx="1"/>
          </p:nvPr>
        </p:nvSpPr>
        <p:spPr>
          <a:xfrm>
            <a:off x="722600" y="1335775"/>
            <a:ext cx="3614100" cy="326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cxnSp>
        <p:nvCxnSpPr>
          <p:cNvPr id="148" name="Google Shape;148;p26"/>
          <p:cNvCxnSpPr/>
          <p:nvPr/>
        </p:nvCxnSpPr>
        <p:spPr>
          <a:xfrm>
            <a:off x="395000" y="760425"/>
            <a:ext cx="8988300" cy="0"/>
          </a:xfrm>
          <a:prstGeom prst="straightConnector1">
            <a:avLst/>
          </a:prstGeom>
          <a:noFill/>
          <a:ln w="19050" cap="flat" cmpd="sng">
            <a:solidFill>
              <a:schemeClr val="lt1"/>
            </a:solidFill>
            <a:prstDash val="solid"/>
            <a:round/>
            <a:headEnd type="oval" w="med" len="med"/>
            <a:tailEnd type="none" w="med" len="med"/>
          </a:ln>
        </p:spPr>
      </p:cxnSp>
      <p:sp>
        <p:nvSpPr>
          <p:cNvPr id="149" name="Google Shape;149;p26"/>
          <p:cNvSpPr txBox="1">
            <a:spLocks noGrp="1"/>
          </p:cNvSpPr>
          <p:nvPr>
            <p:ph type="title"/>
          </p:nvPr>
        </p:nvSpPr>
        <p:spPr>
          <a:xfrm>
            <a:off x="779025" y="4905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A9CBB-B0E9-E923-6D87-91DB7DD9EA4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56AE735-A24A-0FE9-E6D9-551DAD7CCA2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F51A973-2614-09BB-D686-3C40945B221D}"/>
              </a:ext>
            </a:extLst>
          </p:cNvPr>
          <p:cNvSpPr>
            <a:spLocks noGrp="1"/>
          </p:cNvSpPr>
          <p:nvPr>
            <p:ph type="dt" sz="half" idx="10"/>
          </p:nvPr>
        </p:nvSpPr>
        <p:spPr/>
        <p:txBody>
          <a:bodyPr/>
          <a:lstStyle/>
          <a:p>
            <a:fld id="{9AE85137-875C-2D4F-AD77-74062A8C0AEF}" type="datetimeFigureOut">
              <a:rPr lang="en-US" smtClean="0"/>
              <a:t>3/12/2024</a:t>
            </a:fld>
            <a:endParaRPr lang="en-US"/>
          </a:p>
        </p:txBody>
      </p:sp>
      <p:sp>
        <p:nvSpPr>
          <p:cNvPr id="5" name="Footer Placeholder 4">
            <a:extLst>
              <a:ext uri="{FF2B5EF4-FFF2-40B4-BE49-F238E27FC236}">
                <a16:creationId xmlns:a16="http://schemas.microsoft.com/office/drawing/2014/main" id="{66058B0D-9B04-34A4-6F29-20C2436C6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8AF3C-410F-9717-6A34-24946F2193C0}"/>
              </a:ext>
            </a:extLst>
          </p:cNvPr>
          <p:cNvSpPr>
            <a:spLocks noGrp="1"/>
          </p:cNvSpPr>
          <p:nvPr>
            <p:ph type="sldNum" sz="quarter" idx="12"/>
          </p:nvPr>
        </p:nvSpPr>
        <p:spPr/>
        <p:txBody>
          <a:bodyPr/>
          <a:lstStyle/>
          <a:p>
            <a:fld id="{2C0B6F60-2885-1749-A88F-9FDE2BB82809}" type="slidenum">
              <a:rPr lang="en-US" smtClean="0"/>
              <a:t>‹#›</a:t>
            </a:fld>
            <a:endParaRPr lang="en-US"/>
          </a:p>
        </p:txBody>
      </p:sp>
    </p:spTree>
    <p:extLst>
      <p:ext uri="{BB962C8B-B14F-4D97-AF65-F5344CB8AC3E}">
        <p14:creationId xmlns:p14="http://schemas.microsoft.com/office/powerpoint/2010/main" val="492515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626625" y="877875"/>
            <a:ext cx="7322400" cy="326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cxnSp>
        <p:nvCxnSpPr>
          <p:cNvPr id="17" name="Google Shape;17;p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18" name="Google Shape;18;p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rgbClr val="8BE3FF"/>
            </a:gs>
            <a:gs pos="100000">
              <a:srgbClr val="ACFFD9"/>
            </a:gs>
          </a:gsLst>
          <a:lin ang="5400700" scaled="0"/>
        </a:gra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body" idx="1"/>
          </p:nvPr>
        </p:nvSpPr>
        <p:spPr>
          <a:xfrm>
            <a:off x="722600" y="1335775"/>
            <a:ext cx="3614100" cy="3267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5"/>
          <p:cNvSpPr txBox="1">
            <a:spLocks noGrp="1"/>
          </p:cNvSpPr>
          <p:nvPr>
            <p:ph type="body" idx="2"/>
          </p:nvPr>
        </p:nvSpPr>
        <p:spPr>
          <a:xfrm>
            <a:off x="4807302" y="1335775"/>
            <a:ext cx="3614100" cy="3267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cxnSp>
        <p:nvCxnSpPr>
          <p:cNvPr id="22" name="Google Shape;22;p5"/>
          <p:cNvCxnSpPr/>
          <p:nvPr/>
        </p:nvCxnSpPr>
        <p:spPr>
          <a:xfrm>
            <a:off x="395000" y="760425"/>
            <a:ext cx="8988300" cy="0"/>
          </a:xfrm>
          <a:prstGeom prst="straightConnector1">
            <a:avLst/>
          </a:prstGeom>
          <a:noFill/>
          <a:ln w="19050" cap="flat" cmpd="sng">
            <a:solidFill>
              <a:schemeClr val="lt1"/>
            </a:solidFill>
            <a:prstDash val="solid"/>
            <a:round/>
            <a:headEnd type="oval" w="med" len="med"/>
            <a:tailEnd type="none" w="med" len="med"/>
          </a:ln>
        </p:spPr>
      </p:cxnSp>
      <p:sp>
        <p:nvSpPr>
          <p:cNvPr id="23" name="Google Shape;23;p5"/>
          <p:cNvSpPr txBox="1">
            <a:spLocks noGrp="1"/>
          </p:cNvSpPr>
          <p:nvPr>
            <p:ph type="title"/>
          </p:nvPr>
        </p:nvSpPr>
        <p:spPr>
          <a:xfrm>
            <a:off x="779025" y="4905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cxnSp>
        <p:nvCxnSpPr>
          <p:cNvPr id="25" name="Google Shape;25;p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6" name="Google Shape;26;p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cxnSp>
        <p:nvCxnSpPr>
          <p:cNvPr id="28" name="Google Shape;28;p7"/>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9" name="Google Shape;29;p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626625" y="1404600"/>
            <a:ext cx="2785200" cy="3179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1600"/>
              </a:spcBef>
              <a:spcAft>
                <a:spcPts val="0"/>
              </a:spcAft>
              <a:buSzPts val="1800"/>
              <a:buChar char="○"/>
              <a:defRPr sz="1800"/>
            </a:lvl2pPr>
            <a:lvl3pPr marL="1371600" lvl="2" indent="-342900">
              <a:spcBef>
                <a:spcPts val="1600"/>
              </a:spcBef>
              <a:spcAft>
                <a:spcPts val="0"/>
              </a:spcAft>
              <a:buSzPts val="1800"/>
              <a:buChar char="■"/>
              <a:defRPr sz="1800"/>
            </a:lvl3pPr>
            <a:lvl4pPr marL="1828800" lvl="3" indent="-342900">
              <a:spcBef>
                <a:spcPts val="1600"/>
              </a:spcBef>
              <a:spcAft>
                <a:spcPts val="0"/>
              </a:spcAft>
              <a:buSzPts val="1800"/>
              <a:buChar char="●"/>
              <a:defRPr sz="1800"/>
            </a:lvl4pPr>
            <a:lvl5pPr marL="2286000" lvl="4" indent="-342900">
              <a:spcBef>
                <a:spcPts val="1600"/>
              </a:spcBef>
              <a:spcAft>
                <a:spcPts val="0"/>
              </a:spcAft>
              <a:buSzPts val="1800"/>
              <a:buChar char="○"/>
              <a:defRPr sz="1800"/>
            </a:lvl5pPr>
            <a:lvl6pPr marL="2743200" lvl="5" indent="-342900">
              <a:spcBef>
                <a:spcPts val="1600"/>
              </a:spcBef>
              <a:spcAft>
                <a:spcPts val="0"/>
              </a:spcAft>
              <a:buSzPts val="1800"/>
              <a:buChar char="■"/>
              <a:defRPr sz="1800"/>
            </a:lvl6pPr>
            <a:lvl7pPr marL="3200400" lvl="6" indent="-342900">
              <a:spcBef>
                <a:spcPts val="1600"/>
              </a:spcBef>
              <a:spcAft>
                <a:spcPts val="0"/>
              </a:spcAft>
              <a:buSzPts val="1800"/>
              <a:buChar char="●"/>
              <a:defRPr sz="1800"/>
            </a:lvl7pPr>
            <a:lvl8pPr marL="3657600" lvl="7" indent="-342900">
              <a:spcBef>
                <a:spcPts val="1600"/>
              </a:spcBef>
              <a:spcAft>
                <a:spcPts val="0"/>
              </a:spcAft>
              <a:buSzPts val="1800"/>
              <a:buChar char="○"/>
              <a:defRPr sz="1800"/>
            </a:lvl8pPr>
            <a:lvl9pPr marL="4114800" lvl="8" indent="-342900">
              <a:spcBef>
                <a:spcPts val="1600"/>
              </a:spcBef>
              <a:spcAft>
                <a:spcPts val="1600"/>
              </a:spcAft>
              <a:buSzPts val="1800"/>
              <a:buChar char="■"/>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5554975" y="526350"/>
            <a:ext cx="2730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2"/>
              </a:buClr>
              <a:buSzPts val="3600"/>
              <a:buNone/>
              <a:defRPr sz="36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626625" y="1515050"/>
            <a:ext cx="1940700" cy="751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Viga"/>
              <a:buNone/>
              <a:defRPr sz="1400">
                <a:latin typeface="Viga"/>
                <a:ea typeface="Viga"/>
                <a:cs typeface="Viga"/>
                <a:sym typeface="Viga"/>
              </a:defRPr>
            </a:lvl1pPr>
            <a:lvl2pPr lvl="1" algn="ctr">
              <a:lnSpc>
                <a:spcPct val="100000"/>
              </a:lnSpc>
              <a:spcBef>
                <a:spcPts val="0"/>
              </a:spcBef>
              <a:spcAft>
                <a:spcPts val="0"/>
              </a:spcAft>
              <a:buSzPts val="1400"/>
              <a:buFont typeface="Viga"/>
              <a:buNone/>
              <a:defRPr>
                <a:latin typeface="Viga"/>
                <a:ea typeface="Viga"/>
                <a:cs typeface="Viga"/>
                <a:sym typeface="Viga"/>
              </a:defRPr>
            </a:lvl2pPr>
            <a:lvl3pPr lvl="2" algn="ctr">
              <a:lnSpc>
                <a:spcPct val="100000"/>
              </a:lnSpc>
              <a:spcBef>
                <a:spcPts val="0"/>
              </a:spcBef>
              <a:spcAft>
                <a:spcPts val="0"/>
              </a:spcAft>
              <a:buSzPts val="1400"/>
              <a:buFont typeface="Viga"/>
              <a:buNone/>
              <a:defRPr>
                <a:latin typeface="Viga"/>
                <a:ea typeface="Viga"/>
                <a:cs typeface="Viga"/>
                <a:sym typeface="Viga"/>
              </a:defRPr>
            </a:lvl3pPr>
            <a:lvl4pPr lvl="3" algn="ctr">
              <a:lnSpc>
                <a:spcPct val="100000"/>
              </a:lnSpc>
              <a:spcBef>
                <a:spcPts val="0"/>
              </a:spcBef>
              <a:spcAft>
                <a:spcPts val="0"/>
              </a:spcAft>
              <a:buSzPts val="1400"/>
              <a:buFont typeface="Viga"/>
              <a:buNone/>
              <a:defRPr>
                <a:latin typeface="Viga"/>
                <a:ea typeface="Viga"/>
                <a:cs typeface="Viga"/>
                <a:sym typeface="Viga"/>
              </a:defRPr>
            </a:lvl4pPr>
            <a:lvl5pPr lvl="4" algn="ctr">
              <a:lnSpc>
                <a:spcPct val="100000"/>
              </a:lnSpc>
              <a:spcBef>
                <a:spcPts val="0"/>
              </a:spcBef>
              <a:spcAft>
                <a:spcPts val="0"/>
              </a:spcAft>
              <a:buSzPts val="1400"/>
              <a:buFont typeface="Viga"/>
              <a:buNone/>
              <a:defRPr>
                <a:latin typeface="Viga"/>
                <a:ea typeface="Viga"/>
                <a:cs typeface="Viga"/>
                <a:sym typeface="Viga"/>
              </a:defRPr>
            </a:lvl5pPr>
            <a:lvl6pPr lvl="5" algn="ctr">
              <a:lnSpc>
                <a:spcPct val="100000"/>
              </a:lnSpc>
              <a:spcBef>
                <a:spcPts val="0"/>
              </a:spcBef>
              <a:spcAft>
                <a:spcPts val="0"/>
              </a:spcAft>
              <a:buSzPts val="1400"/>
              <a:buFont typeface="Viga"/>
              <a:buNone/>
              <a:defRPr>
                <a:latin typeface="Viga"/>
                <a:ea typeface="Viga"/>
                <a:cs typeface="Viga"/>
                <a:sym typeface="Viga"/>
              </a:defRPr>
            </a:lvl6pPr>
            <a:lvl7pPr lvl="6" algn="ctr">
              <a:lnSpc>
                <a:spcPct val="100000"/>
              </a:lnSpc>
              <a:spcBef>
                <a:spcPts val="0"/>
              </a:spcBef>
              <a:spcAft>
                <a:spcPts val="0"/>
              </a:spcAft>
              <a:buSzPts val="1400"/>
              <a:buFont typeface="Viga"/>
              <a:buNone/>
              <a:defRPr>
                <a:latin typeface="Viga"/>
                <a:ea typeface="Viga"/>
                <a:cs typeface="Viga"/>
                <a:sym typeface="Viga"/>
              </a:defRPr>
            </a:lvl7pPr>
            <a:lvl8pPr lvl="7" algn="ctr">
              <a:lnSpc>
                <a:spcPct val="100000"/>
              </a:lnSpc>
              <a:spcBef>
                <a:spcPts val="0"/>
              </a:spcBef>
              <a:spcAft>
                <a:spcPts val="0"/>
              </a:spcAft>
              <a:buSzPts val="1400"/>
              <a:buFont typeface="Viga"/>
              <a:buNone/>
              <a:defRPr>
                <a:latin typeface="Viga"/>
                <a:ea typeface="Viga"/>
                <a:cs typeface="Viga"/>
                <a:sym typeface="Viga"/>
              </a:defRPr>
            </a:lvl8pPr>
            <a:lvl9pPr lvl="8" algn="ctr">
              <a:lnSpc>
                <a:spcPct val="100000"/>
              </a:lnSpc>
              <a:spcBef>
                <a:spcPts val="0"/>
              </a:spcBef>
              <a:spcAft>
                <a:spcPts val="0"/>
              </a:spcAft>
              <a:buSzPts val="1400"/>
              <a:buFont typeface="Viga"/>
              <a:buNone/>
              <a:defRPr>
                <a:latin typeface="Viga"/>
                <a:ea typeface="Viga"/>
                <a:cs typeface="Viga"/>
                <a:sym typeface="Viga"/>
              </a:defRPr>
            </a:lvl9pPr>
          </a:lstStyle>
          <a:p>
            <a:endParaRPr/>
          </a:p>
        </p:txBody>
      </p:sp>
      <p:sp>
        <p:nvSpPr>
          <p:cNvPr id="35" name="Google Shape;35;p9"/>
          <p:cNvSpPr txBox="1">
            <a:spLocks noGrp="1"/>
          </p:cNvSpPr>
          <p:nvPr>
            <p:ph type="body" idx="2"/>
          </p:nvPr>
        </p:nvSpPr>
        <p:spPr>
          <a:xfrm>
            <a:off x="626625" y="2266850"/>
            <a:ext cx="2925900" cy="2391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cxnSp>
        <p:nvCxnSpPr>
          <p:cNvPr id="36" name="Google Shape;36;p9"/>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37" name="Google Shape;37;p9"/>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rgbClr val="8BE3FF"/>
            </a:gs>
            <a:gs pos="100000">
              <a:srgbClr val="ACFFD9"/>
            </a:gs>
          </a:gsLst>
          <a:lin ang="5400700" scaled="0"/>
        </a:gra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4979375" y="2028425"/>
            <a:ext cx="3572400" cy="539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10"/>
          <p:cNvSpPr txBox="1">
            <a:spLocks noGrp="1"/>
          </p:cNvSpPr>
          <p:nvPr>
            <p:ph type="body" idx="1"/>
          </p:nvPr>
        </p:nvSpPr>
        <p:spPr>
          <a:xfrm>
            <a:off x="4979375" y="2568125"/>
            <a:ext cx="2785200" cy="2145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6"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hyperlink" Target="https://opensource.com/business/12/5/relationship-coffee-creating-shared-value-transparency-and-trust" TargetMode="External"/><Relationship Id="rId3" Type="http://schemas.openxmlformats.org/officeDocument/2006/relationships/image" Target="../media/image21.jpe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hyperlink" Target="https://www.pngall.com/dollar-png/download/13482" TargetMode="External"/><Relationship Id="rId5" Type="http://schemas.openxmlformats.org/officeDocument/2006/relationships/image" Target="../media/image22.png"/><Relationship Id="rId10" Type="http://schemas.openxmlformats.org/officeDocument/2006/relationships/hyperlink" Target="https://freepngimg.com/png/26049-stock-market-graph-up-file" TargetMode="External"/><Relationship Id="rId4" Type="http://schemas.openxmlformats.org/officeDocument/2006/relationships/hyperlink" Target="https://technofaq.org/posts/2018/08/the-reason-behind-bitcoin-success-and-cryptocurrencies-security-blockchain-technology/" TargetMode="Externa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hyperlink" Target="https://aitechnology1234.blogspot.com/2020/07/aiis-artificial-intelligence-our-friend.html" TargetMode="External"/><Relationship Id="rId5" Type="http://schemas.openxmlformats.org/officeDocument/2006/relationships/image" Target="../media/image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pngall.com/light-bulb-png"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hyperlink" Target="http://www.pngall.com/light-speed-p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18.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5916" y="207622"/>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3952096" y="266387"/>
            <a:ext cx="5161615" cy="1486351"/>
          </a:xfrm>
          <a:prstGeom prst="rect">
            <a:avLst/>
          </a:prstGeom>
        </p:spPr>
        <p:txBody>
          <a:bodyPr spcFirstLastPara="1" wrap="square" lIns="91425" tIns="91425" rIns="91425" bIns="91425" anchor="b" anchorCtr="0">
            <a:noAutofit/>
          </a:bodyPr>
          <a:lstStyle/>
          <a:p>
            <a:r>
              <a:rPr lang="en" sz="4400">
                <a:solidFill>
                  <a:schemeClr val="lt2"/>
                </a:solidFill>
              </a:rPr>
              <a:t>Cybersecurity at FireEye: </a:t>
            </a:r>
            <a:r>
              <a:rPr lang="en" sz="4400" err="1">
                <a:solidFill>
                  <a:schemeClr val="lt2"/>
                </a:solidFill>
              </a:rPr>
              <a:t>Human+AI</a:t>
            </a:r>
            <a:endParaRPr lang="en" sz="4400">
              <a:solidFill>
                <a:schemeClr val="lt2"/>
              </a:solidFill>
            </a:endParaRPr>
          </a:p>
        </p:txBody>
      </p:sp>
      <p:sp>
        <p:nvSpPr>
          <p:cNvPr id="160" name="Google Shape;160;p29"/>
          <p:cNvSpPr txBox="1">
            <a:spLocks noGrp="1"/>
          </p:cNvSpPr>
          <p:nvPr>
            <p:ph type="subTitle" idx="1"/>
          </p:nvPr>
        </p:nvSpPr>
        <p:spPr>
          <a:xfrm>
            <a:off x="4395524" y="1980122"/>
            <a:ext cx="4521069" cy="2902753"/>
          </a:xfrm>
          <a:prstGeom prst="rect">
            <a:avLst/>
          </a:prstGeom>
        </p:spPr>
        <p:txBody>
          <a:bodyPr spcFirstLastPara="1" wrap="square" lIns="91425" tIns="91425" rIns="91425" bIns="91425" anchor="t" anchorCtr="0">
            <a:noAutofit/>
          </a:bodyPr>
          <a:lstStyle/>
          <a:p>
            <a:pPr marL="0" indent="0" algn="r"/>
            <a:r>
              <a:rPr lang="en">
                <a:solidFill>
                  <a:schemeClr val="lt2"/>
                </a:solidFill>
              </a:rPr>
              <a:t>HMIS 581 HBP TEAM CASE STUDY</a:t>
            </a:r>
            <a:endParaRPr lang="en-US"/>
          </a:p>
          <a:p>
            <a:pPr marL="0" indent="0" algn="r"/>
            <a:endParaRPr lang="en">
              <a:solidFill>
                <a:schemeClr val="lt2"/>
              </a:solidFill>
            </a:endParaRPr>
          </a:p>
          <a:p>
            <a:pPr marL="0" indent="0" algn="r"/>
            <a:r>
              <a:rPr lang="en">
                <a:solidFill>
                  <a:schemeClr val="lt2"/>
                </a:solidFill>
              </a:rPr>
              <a:t>WOO SOX TEAM</a:t>
            </a:r>
          </a:p>
          <a:p>
            <a:pPr marL="0" indent="0" algn="r"/>
            <a:endParaRPr lang="en">
              <a:solidFill>
                <a:schemeClr val="lt2"/>
              </a:solidFill>
            </a:endParaRPr>
          </a:p>
          <a:p>
            <a:pPr marL="0" indent="0" algn="r"/>
            <a:r>
              <a:rPr lang="en">
                <a:solidFill>
                  <a:schemeClr val="lt2"/>
                </a:solidFill>
              </a:rPr>
              <a:t>ALLYSON BERNARD</a:t>
            </a:r>
          </a:p>
          <a:p>
            <a:pPr marL="0" indent="0" algn="r"/>
            <a:r>
              <a:rPr lang="en">
                <a:solidFill>
                  <a:schemeClr val="lt2"/>
                </a:solidFill>
              </a:rPr>
              <a:t>SHUBHAM CHAUDHARY</a:t>
            </a:r>
          </a:p>
          <a:p>
            <a:pPr marL="0" indent="0" algn="r"/>
            <a:r>
              <a:rPr lang="en">
                <a:solidFill>
                  <a:schemeClr val="lt2"/>
                </a:solidFill>
              </a:rPr>
              <a:t>HARSH DESHPANDE</a:t>
            </a:r>
          </a:p>
          <a:p>
            <a:pPr marL="0" indent="0" algn="r"/>
            <a:r>
              <a:rPr lang="en">
                <a:solidFill>
                  <a:schemeClr val="lt2"/>
                </a:solidFill>
              </a:rPr>
              <a:t>JAYESH HARYANI </a:t>
            </a:r>
          </a:p>
        </p:txBody>
      </p:sp>
      <p:grpSp>
        <p:nvGrpSpPr>
          <p:cNvPr id="161" name="Google Shape;161;p29"/>
          <p:cNvGrpSpPr/>
          <p:nvPr/>
        </p:nvGrpSpPr>
        <p:grpSpPr>
          <a:xfrm>
            <a:off x="329358" y="708602"/>
            <a:ext cx="2887894" cy="3859589"/>
            <a:chOff x="196269" y="-35131"/>
            <a:chExt cx="4117010" cy="5284424"/>
          </a:xfrm>
        </p:grpSpPr>
        <p:grpSp>
          <p:nvGrpSpPr>
            <p:cNvPr id="162" name="Google Shape;162;p29"/>
            <p:cNvGrpSpPr/>
            <p:nvPr/>
          </p:nvGrpSpPr>
          <p:grpSpPr>
            <a:xfrm>
              <a:off x="196269" y="-35131"/>
              <a:ext cx="4117010" cy="4393434"/>
              <a:chOff x="43869" y="-35131"/>
              <a:chExt cx="4117010" cy="4393434"/>
            </a:xfrm>
          </p:grpSpPr>
          <p:sp>
            <p:nvSpPr>
              <p:cNvPr id="163" name="Google Shape;163;p29"/>
              <p:cNvSpPr/>
              <p:nvPr/>
            </p:nvSpPr>
            <p:spPr>
              <a:xfrm>
                <a:off x="3778000" y="1055743"/>
                <a:ext cx="227152" cy="225698"/>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29"/>
              <p:cNvGrpSpPr/>
              <p:nvPr/>
            </p:nvGrpSpPr>
            <p:grpSpPr>
              <a:xfrm>
                <a:off x="43869" y="-35131"/>
                <a:ext cx="4117010" cy="4393434"/>
                <a:chOff x="-6861500" y="-774675"/>
                <a:chExt cx="4221275" cy="4504700"/>
              </a:xfrm>
            </p:grpSpPr>
            <p:sp>
              <p:nvSpPr>
                <p:cNvPr id="165" name="Google Shape;165;p29"/>
                <p:cNvSpPr/>
                <p:nvPr/>
              </p:nvSpPr>
              <p:spPr>
                <a:xfrm>
                  <a:off x="-5567850" y="2977775"/>
                  <a:ext cx="2509100" cy="191100"/>
                </a:xfrm>
                <a:custGeom>
                  <a:avLst/>
                  <a:gdLst/>
                  <a:ahLst/>
                  <a:cxnLst/>
                  <a:rect l="l" t="t" r="r" b="b"/>
                  <a:pathLst>
                    <a:path w="100364" h="7644" extrusionOk="0">
                      <a:moveTo>
                        <a:pt x="7924" y="0"/>
                      </a:moveTo>
                      <a:lnTo>
                        <a:pt x="1" y="7643"/>
                      </a:lnTo>
                      <a:lnTo>
                        <a:pt x="100364" y="7643"/>
                      </a:lnTo>
                      <a:lnTo>
                        <a:pt x="92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5576575" y="2971225"/>
                  <a:ext cx="2526575" cy="204150"/>
                </a:xfrm>
                <a:custGeom>
                  <a:avLst/>
                  <a:gdLst/>
                  <a:ahLst/>
                  <a:cxnLst/>
                  <a:rect l="l" t="t" r="r" b="b"/>
                  <a:pathLst>
                    <a:path w="101063" h="8166" extrusionOk="0">
                      <a:moveTo>
                        <a:pt x="92685" y="523"/>
                      </a:moveTo>
                      <a:lnTo>
                        <a:pt x="100069" y="7645"/>
                      </a:lnTo>
                      <a:lnTo>
                        <a:pt x="994" y="7645"/>
                      </a:lnTo>
                      <a:lnTo>
                        <a:pt x="8378" y="523"/>
                      </a:lnTo>
                      <a:close/>
                      <a:moveTo>
                        <a:pt x="8273" y="1"/>
                      </a:moveTo>
                      <a:cubicBezTo>
                        <a:pt x="8206" y="1"/>
                        <a:pt x="8141" y="27"/>
                        <a:pt x="8092" y="75"/>
                      </a:cubicBezTo>
                      <a:lnTo>
                        <a:pt x="170" y="7718"/>
                      </a:lnTo>
                      <a:cubicBezTo>
                        <a:pt x="0" y="7881"/>
                        <a:pt x="115" y="8166"/>
                        <a:pt x="350" y="8166"/>
                      </a:cubicBezTo>
                      <a:lnTo>
                        <a:pt x="100713" y="8166"/>
                      </a:lnTo>
                      <a:cubicBezTo>
                        <a:pt x="100948" y="8166"/>
                        <a:pt x="101063" y="7880"/>
                        <a:pt x="100893" y="7718"/>
                      </a:cubicBezTo>
                      <a:lnTo>
                        <a:pt x="92971" y="75"/>
                      </a:lnTo>
                      <a:cubicBezTo>
                        <a:pt x="92922" y="27"/>
                        <a:pt x="92857" y="1"/>
                        <a:pt x="9279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5367125" y="2980250"/>
                  <a:ext cx="2029575" cy="142450"/>
                </a:xfrm>
                <a:custGeom>
                  <a:avLst/>
                  <a:gdLst/>
                  <a:ahLst/>
                  <a:cxnLst/>
                  <a:rect l="l" t="t" r="r" b="b"/>
                  <a:pathLst>
                    <a:path w="81183" h="5698" extrusionOk="0">
                      <a:moveTo>
                        <a:pt x="40592" y="0"/>
                      </a:moveTo>
                      <a:cubicBezTo>
                        <a:pt x="18173" y="0"/>
                        <a:pt x="0" y="1276"/>
                        <a:pt x="0" y="2849"/>
                      </a:cubicBezTo>
                      <a:cubicBezTo>
                        <a:pt x="0" y="4421"/>
                        <a:pt x="18173" y="5698"/>
                        <a:pt x="40592" y="5698"/>
                      </a:cubicBezTo>
                      <a:cubicBezTo>
                        <a:pt x="63009" y="5698"/>
                        <a:pt x="81183" y="4423"/>
                        <a:pt x="81183" y="2849"/>
                      </a:cubicBezTo>
                      <a:cubicBezTo>
                        <a:pt x="81183" y="1276"/>
                        <a:pt x="63009" y="0"/>
                        <a:pt x="40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5567850" y="3168850"/>
                  <a:ext cx="2509100" cy="177150"/>
                </a:xfrm>
                <a:custGeom>
                  <a:avLst/>
                  <a:gdLst/>
                  <a:ahLst/>
                  <a:cxnLst/>
                  <a:rect l="l" t="t" r="r" b="b"/>
                  <a:pathLst>
                    <a:path w="100364" h="7086" extrusionOk="0">
                      <a:moveTo>
                        <a:pt x="1" y="0"/>
                      </a:moveTo>
                      <a:lnTo>
                        <a:pt x="1" y="7085"/>
                      </a:lnTo>
                      <a:lnTo>
                        <a:pt x="100364" y="7085"/>
                      </a:lnTo>
                      <a:lnTo>
                        <a:pt x="100364"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5574350" y="3162350"/>
                  <a:ext cx="2522125" cy="190150"/>
                </a:xfrm>
                <a:custGeom>
                  <a:avLst/>
                  <a:gdLst/>
                  <a:ahLst/>
                  <a:cxnLst/>
                  <a:rect l="l" t="t" r="r" b="b"/>
                  <a:pathLst>
                    <a:path w="100885" h="7606" extrusionOk="0">
                      <a:moveTo>
                        <a:pt x="100364" y="521"/>
                      </a:moveTo>
                      <a:lnTo>
                        <a:pt x="100364" y="7085"/>
                      </a:lnTo>
                      <a:lnTo>
                        <a:pt x="521" y="7085"/>
                      </a:lnTo>
                      <a:lnTo>
                        <a:pt x="521" y="521"/>
                      </a:lnTo>
                      <a:close/>
                      <a:moveTo>
                        <a:pt x="261" y="0"/>
                      </a:moveTo>
                      <a:cubicBezTo>
                        <a:pt x="117" y="0"/>
                        <a:pt x="1" y="116"/>
                        <a:pt x="1" y="260"/>
                      </a:cubicBezTo>
                      <a:lnTo>
                        <a:pt x="1" y="7345"/>
                      </a:lnTo>
                      <a:cubicBezTo>
                        <a:pt x="1" y="7488"/>
                        <a:pt x="117" y="7606"/>
                        <a:pt x="261" y="7606"/>
                      </a:cubicBezTo>
                      <a:lnTo>
                        <a:pt x="100624" y="7606"/>
                      </a:lnTo>
                      <a:cubicBezTo>
                        <a:pt x="100768" y="7606"/>
                        <a:pt x="100884" y="7488"/>
                        <a:pt x="100884" y="7345"/>
                      </a:cubicBezTo>
                      <a:lnTo>
                        <a:pt x="100884" y="260"/>
                      </a:lnTo>
                      <a:cubicBezTo>
                        <a:pt x="100884" y="116"/>
                        <a:pt x="100768" y="0"/>
                        <a:pt x="1006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5745350" y="3345975"/>
                  <a:ext cx="2864125" cy="191100"/>
                </a:xfrm>
                <a:custGeom>
                  <a:avLst/>
                  <a:gdLst/>
                  <a:ahLst/>
                  <a:cxnLst/>
                  <a:rect l="l" t="t" r="r" b="b"/>
                  <a:pathLst>
                    <a:path w="114565" h="7644" extrusionOk="0">
                      <a:moveTo>
                        <a:pt x="7101" y="0"/>
                      </a:moveTo>
                      <a:lnTo>
                        <a:pt x="0" y="7644"/>
                      </a:lnTo>
                      <a:lnTo>
                        <a:pt x="114565" y="7644"/>
                      </a:lnTo>
                      <a:lnTo>
                        <a:pt x="1074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5753975" y="3339475"/>
                  <a:ext cx="2881375" cy="204100"/>
                </a:xfrm>
                <a:custGeom>
                  <a:avLst/>
                  <a:gdLst/>
                  <a:ahLst/>
                  <a:cxnLst/>
                  <a:rect l="l" t="t" r="r" b="b"/>
                  <a:pathLst>
                    <a:path w="115255" h="8164" extrusionOk="0">
                      <a:moveTo>
                        <a:pt x="107696" y="521"/>
                      </a:moveTo>
                      <a:lnTo>
                        <a:pt x="114313" y="7643"/>
                      </a:lnTo>
                      <a:lnTo>
                        <a:pt x="943" y="7643"/>
                      </a:lnTo>
                      <a:lnTo>
                        <a:pt x="7559" y="521"/>
                      </a:lnTo>
                      <a:close/>
                      <a:moveTo>
                        <a:pt x="7446" y="0"/>
                      </a:moveTo>
                      <a:cubicBezTo>
                        <a:pt x="7373" y="0"/>
                        <a:pt x="7304" y="30"/>
                        <a:pt x="7255" y="84"/>
                      </a:cubicBezTo>
                      <a:lnTo>
                        <a:pt x="155" y="7727"/>
                      </a:lnTo>
                      <a:cubicBezTo>
                        <a:pt x="0" y="7893"/>
                        <a:pt x="119" y="8164"/>
                        <a:pt x="345" y="8164"/>
                      </a:cubicBezTo>
                      <a:lnTo>
                        <a:pt x="114910" y="8164"/>
                      </a:lnTo>
                      <a:cubicBezTo>
                        <a:pt x="115136" y="8164"/>
                        <a:pt x="115255" y="7894"/>
                        <a:pt x="115100" y="7727"/>
                      </a:cubicBezTo>
                      <a:lnTo>
                        <a:pt x="108000" y="84"/>
                      </a:lnTo>
                      <a:cubicBezTo>
                        <a:pt x="107951" y="30"/>
                        <a:pt x="107882" y="0"/>
                        <a:pt x="10780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5744850" y="3537050"/>
                  <a:ext cx="2863125" cy="186475"/>
                </a:xfrm>
                <a:custGeom>
                  <a:avLst/>
                  <a:gdLst/>
                  <a:ahLst/>
                  <a:cxnLst/>
                  <a:rect l="l" t="t" r="r" b="b"/>
                  <a:pathLst>
                    <a:path w="114525" h="7459" extrusionOk="0">
                      <a:moveTo>
                        <a:pt x="1" y="1"/>
                      </a:moveTo>
                      <a:lnTo>
                        <a:pt x="1" y="7459"/>
                      </a:lnTo>
                      <a:lnTo>
                        <a:pt x="114524" y="7459"/>
                      </a:lnTo>
                      <a:lnTo>
                        <a:pt x="1145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5751350" y="3530550"/>
                  <a:ext cx="2876125" cy="199475"/>
                </a:xfrm>
                <a:custGeom>
                  <a:avLst/>
                  <a:gdLst/>
                  <a:ahLst/>
                  <a:cxnLst/>
                  <a:rect l="l" t="t" r="r" b="b"/>
                  <a:pathLst>
                    <a:path w="115045" h="7979" extrusionOk="0">
                      <a:moveTo>
                        <a:pt x="114524" y="521"/>
                      </a:moveTo>
                      <a:lnTo>
                        <a:pt x="114524" y="7458"/>
                      </a:lnTo>
                      <a:lnTo>
                        <a:pt x="521" y="7458"/>
                      </a:lnTo>
                      <a:lnTo>
                        <a:pt x="521" y="521"/>
                      </a:lnTo>
                      <a:close/>
                      <a:moveTo>
                        <a:pt x="261" y="0"/>
                      </a:moveTo>
                      <a:cubicBezTo>
                        <a:pt x="117" y="0"/>
                        <a:pt x="1" y="116"/>
                        <a:pt x="1" y="261"/>
                      </a:cubicBezTo>
                      <a:lnTo>
                        <a:pt x="1" y="7719"/>
                      </a:lnTo>
                      <a:cubicBezTo>
                        <a:pt x="1" y="7861"/>
                        <a:pt x="117" y="7979"/>
                        <a:pt x="261" y="7979"/>
                      </a:cubicBezTo>
                      <a:lnTo>
                        <a:pt x="114784" y="7979"/>
                      </a:lnTo>
                      <a:cubicBezTo>
                        <a:pt x="114928" y="7979"/>
                        <a:pt x="115044" y="7861"/>
                        <a:pt x="115044" y="7719"/>
                      </a:cubicBezTo>
                      <a:lnTo>
                        <a:pt x="115044" y="261"/>
                      </a:lnTo>
                      <a:cubicBezTo>
                        <a:pt x="115044" y="116"/>
                        <a:pt x="114928" y="0"/>
                        <a:pt x="11478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347575" y="-413325"/>
                  <a:ext cx="466400" cy="1692575"/>
                </a:xfrm>
                <a:custGeom>
                  <a:avLst/>
                  <a:gdLst/>
                  <a:ahLst/>
                  <a:cxnLst/>
                  <a:rect l="l" t="t" r="r" b="b"/>
                  <a:pathLst>
                    <a:path w="18656" h="67703" extrusionOk="0">
                      <a:moveTo>
                        <a:pt x="18135" y="0"/>
                      </a:moveTo>
                      <a:lnTo>
                        <a:pt x="18135" y="19792"/>
                      </a:lnTo>
                      <a:lnTo>
                        <a:pt x="0" y="19792"/>
                      </a:lnTo>
                      <a:lnTo>
                        <a:pt x="0" y="67703"/>
                      </a:lnTo>
                      <a:lnTo>
                        <a:pt x="521" y="67703"/>
                      </a:lnTo>
                      <a:lnTo>
                        <a:pt x="521" y="20313"/>
                      </a:lnTo>
                      <a:lnTo>
                        <a:pt x="18655" y="20313"/>
                      </a:lnTo>
                      <a:lnTo>
                        <a:pt x="18655"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6823850" y="1135200"/>
                  <a:ext cx="2414425" cy="330175"/>
                </a:xfrm>
                <a:custGeom>
                  <a:avLst/>
                  <a:gdLst/>
                  <a:ahLst/>
                  <a:cxnLst/>
                  <a:rect l="l" t="t" r="r" b="b"/>
                  <a:pathLst>
                    <a:path w="96577" h="13207" extrusionOk="0">
                      <a:moveTo>
                        <a:pt x="1" y="1"/>
                      </a:moveTo>
                      <a:lnTo>
                        <a:pt x="1" y="521"/>
                      </a:lnTo>
                      <a:lnTo>
                        <a:pt x="16928" y="521"/>
                      </a:lnTo>
                      <a:lnTo>
                        <a:pt x="16928" y="13207"/>
                      </a:lnTo>
                      <a:lnTo>
                        <a:pt x="96576" y="13207"/>
                      </a:lnTo>
                      <a:lnTo>
                        <a:pt x="96576" y="12686"/>
                      </a:lnTo>
                      <a:lnTo>
                        <a:pt x="17449" y="12686"/>
                      </a:lnTo>
                      <a:lnTo>
                        <a:pt x="1744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5009350" y="-730475"/>
                  <a:ext cx="330175" cy="1698300"/>
                </a:xfrm>
                <a:custGeom>
                  <a:avLst/>
                  <a:gdLst/>
                  <a:ahLst/>
                  <a:cxnLst/>
                  <a:rect l="l" t="t" r="r" b="b"/>
                  <a:pathLst>
                    <a:path w="13207" h="67932" extrusionOk="0">
                      <a:moveTo>
                        <a:pt x="10232" y="1"/>
                      </a:moveTo>
                      <a:lnTo>
                        <a:pt x="10232" y="17747"/>
                      </a:lnTo>
                      <a:lnTo>
                        <a:pt x="1" y="17747"/>
                      </a:lnTo>
                      <a:lnTo>
                        <a:pt x="1" y="29725"/>
                      </a:lnTo>
                      <a:lnTo>
                        <a:pt x="12686" y="29725"/>
                      </a:lnTo>
                      <a:lnTo>
                        <a:pt x="12686" y="67931"/>
                      </a:lnTo>
                      <a:lnTo>
                        <a:pt x="13207" y="67931"/>
                      </a:lnTo>
                      <a:lnTo>
                        <a:pt x="13207" y="29204"/>
                      </a:lnTo>
                      <a:lnTo>
                        <a:pt x="522" y="29204"/>
                      </a:lnTo>
                      <a:lnTo>
                        <a:pt x="522" y="18267"/>
                      </a:lnTo>
                      <a:lnTo>
                        <a:pt x="10752" y="18267"/>
                      </a:lnTo>
                      <a:lnTo>
                        <a:pt x="10752"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3352000" y="-327750"/>
                  <a:ext cx="323675" cy="927275"/>
                </a:xfrm>
                <a:custGeom>
                  <a:avLst/>
                  <a:gdLst/>
                  <a:ahLst/>
                  <a:cxnLst/>
                  <a:rect l="l" t="t" r="r" b="b"/>
                  <a:pathLst>
                    <a:path w="12947" h="37091" extrusionOk="0">
                      <a:moveTo>
                        <a:pt x="6957" y="1"/>
                      </a:moveTo>
                      <a:lnTo>
                        <a:pt x="6957" y="11049"/>
                      </a:lnTo>
                      <a:lnTo>
                        <a:pt x="0" y="11049"/>
                      </a:lnTo>
                      <a:lnTo>
                        <a:pt x="0" y="37090"/>
                      </a:lnTo>
                      <a:lnTo>
                        <a:pt x="521" y="37090"/>
                      </a:lnTo>
                      <a:lnTo>
                        <a:pt x="521" y="11569"/>
                      </a:lnTo>
                      <a:lnTo>
                        <a:pt x="7477" y="11569"/>
                      </a:lnTo>
                      <a:lnTo>
                        <a:pt x="7477" y="521"/>
                      </a:lnTo>
                      <a:lnTo>
                        <a:pt x="12947" y="521"/>
                      </a:lnTo>
                      <a:lnTo>
                        <a:pt x="12947"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6721550" y="603225"/>
                  <a:ext cx="910525" cy="309700"/>
                </a:xfrm>
                <a:custGeom>
                  <a:avLst/>
                  <a:gdLst/>
                  <a:ahLst/>
                  <a:cxnLst/>
                  <a:rect l="l" t="t" r="r" b="b"/>
                  <a:pathLst>
                    <a:path w="36421" h="12388" extrusionOk="0">
                      <a:moveTo>
                        <a:pt x="0" y="0"/>
                      </a:moveTo>
                      <a:lnTo>
                        <a:pt x="0" y="521"/>
                      </a:lnTo>
                      <a:lnTo>
                        <a:pt x="21020" y="521"/>
                      </a:lnTo>
                      <a:lnTo>
                        <a:pt x="21020" y="12388"/>
                      </a:lnTo>
                      <a:lnTo>
                        <a:pt x="36421" y="12388"/>
                      </a:lnTo>
                      <a:lnTo>
                        <a:pt x="36421" y="11867"/>
                      </a:lnTo>
                      <a:lnTo>
                        <a:pt x="21540" y="11867"/>
                      </a:lnTo>
                      <a:lnTo>
                        <a:pt x="21540"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6138425" y="2512600"/>
                  <a:ext cx="681750" cy="569200"/>
                </a:xfrm>
                <a:custGeom>
                  <a:avLst/>
                  <a:gdLst/>
                  <a:ahLst/>
                  <a:cxnLst/>
                  <a:rect l="l" t="t" r="r" b="b"/>
                  <a:pathLst>
                    <a:path w="27270" h="22768" extrusionOk="0">
                      <a:moveTo>
                        <a:pt x="26750" y="1"/>
                      </a:moveTo>
                      <a:lnTo>
                        <a:pt x="26750" y="10379"/>
                      </a:lnTo>
                      <a:lnTo>
                        <a:pt x="19792" y="10379"/>
                      </a:lnTo>
                      <a:lnTo>
                        <a:pt x="19792" y="22247"/>
                      </a:lnTo>
                      <a:lnTo>
                        <a:pt x="1" y="22247"/>
                      </a:lnTo>
                      <a:lnTo>
                        <a:pt x="1" y="22768"/>
                      </a:lnTo>
                      <a:lnTo>
                        <a:pt x="20313" y="22768"/>
                      </a:lnTo>
                      <a:lnTo>
                        <a:pt x="20313" y="10900"/>
                      </a:lnTo>
                      <a:lnTo>
                        <a:pt x="27269" y="10900"/>
                      </a:lnTo>
                      <a:lnTo>
                        <a:pt x="2726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3556625" y="2553500"/>
                  <a:ext cx="865900" cy="405525"/>
                </a:xfrm>
                <a:custGeom>
                  <a:avLst/>
                  <a:gdLst/>
                  <a:ahLst/>
                  <a:cxnLst/>
                  <a:rect l="l" t="t" r="r" b="b"/>
                  <a:pathLst>
                    <a:path w="34636" h="16221" extrusionOk="0">
                      <a:moveTo>
                        <a:pt x="1" y="0"/>
                      </a:moveTo>
                      <a:lnTo>
                        <a:pt x="1" y="11310"/>
                      </a:lnTo>
                      <a:lnTo>
                        <a:pt x="16481" y="11310"/>
                      </a:lnTo>
                      <a:lnTo>
                        <a:pt x="16481" y="6809"/>
                      </a:lnTo>
                      <a:lnTo>
                        <a:pt x="20462" y="6809"/>
                      </a:lnTo>
                      <a:lnTo>
                        <a:pt x="20462" y="16220"/>
                      </a:lnTo>
                      <a:lnTo>
                        <a:pt x="34636" y="16220"/>
                      </a:lnTo>
                      <a:lnTo>
                        <a:pt x="34636" y="15700"/>
                      </a:lnTo>
                      <a:lnTo>
                        <a:pt x="20983" y="15700"/>
                      </a:lnTo>
                      <a:lnTo>
                        <a:pt x="20983" y="6289"/>
                      </a:lnTo>
                      <a:lnTo>
                        <a:pt x="15960" y="6289"/>
                      </a:lnTo>
                      <a:lnTo>
                        <a:pt x="15960" y="10790"/>
                      </a:lnTo>
                      <a:lnTo>
                        <a:pt x="521" y="10790"/>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3919200"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6" y="2335"/>
                        <a:pt x="1260" y="2335"/>
                      </a:cubicBezTo>
                      <a:cubicBezTo>
                        <a:pt x="1411" y="2335"/>
                        <a:pt x="1562" y="2306"/>
                        <a:pt x="1707" y="2246"/>
                      </a:cubicBezTo>
                      <a:cubicBezTo>
                        <a:pt x="2143"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3926225" y="-449025"/>
                  <a:ext cx="74225" cy="71400"/>
                </a:xfrm>
                <a:custGeom>
                  <a:avLst/>
                  <a:gdLst/>
                  <a:ahLst/>
                  <a:cxnLst/>
                  <a:rect l="l" t="t" r="r" b="b"/>
                  <a:pathLst>
                    <a:path w="2969" h="2856" extrusionOk="0">
                      <a:moveTo>
                        <a:pt x="1541" y="521"/>
                      </a:moveTo>
                      <a:lnTo>
                        <a:pt x="1541" y="523"/>
                      </a:lnTo>
                      <a:cubicBezTo>
                        <a:pt x="2042" y="523"/>
                        <a:pt x="2448" y="928"/>
                        <a:pt x="2448" y="1428"/>
                      </a:cubicBezTo>
                      <a:cubicBezTo>
                        <a:pt x="2448" y="1795"/>
                        <a:pt x="2228" y="2126"/>
                        <a:pt x="1888" y="2266"/>
                      </a:cubicBezTo>
                      <a:cubicBezTo>
                        <a:pt x="1776" y="2313"/>
                        <a:pt x="1658" y="2335"/>
                        <a:pt x="1541" y="2335"/>
                      </a:cubicBezTo>
                      <a:cubicBezTo>
                        <a:pt x="1305" y="2335"/>
                        <a:pt x="1072" y="2243"/>
                        <a:pt x="899" y="2070"/>
                      </a:cubicBezTo>
                      <a:cubicBezTo>
                        <a:pt x="640" y="1811"/>
                        <a:pt x="563" y="1420"/>
                        <a:pt x="703" y="1081"/>
                      </a:cubicBezTo>
                      <a:cubicBezTo>
                        <a:pt x="843" y="743"/>
                        <a:pt x="1174" y="521"/>
                        <a:pt x="1541" y="521"/>
                      </a:cubicBezTo>
                      <a:close/>
                      <a:moveTo>
                        <a:pt x="1541" y="1"/>
                      </a:moveTo>
                      <a:cubicBezTo>
                        <a:pt x="1169" y="1"/>
                        <a:pt x="804" y="146"/>
                        <a:pt x="531" y="418"/>
                      </a:cubicBezTo>
                      <a:cubicBezTo>
                        <a:pt x="123" y="828"/>
                        <a:pt x="1" y="1442"/>
                        <a:pt x="222" y="1974"/>
                      </a:cubicBezTo>
                      <a:cubicBezTo>
                        <a:pt x="443" y="2508"/>
                        <a:pt x="963" y="2856"/>
                        <a:pt x="1541" y="2856"/>
                      </a:cubicBezTo>
                      <a:cubicBezTo>
                        <a:pt x="2329" y="2855"/>
                        <a:pt x="2967" y="2217"/>
                        <a:pt x="2969" y="1428"/>
                      </a:cubicBezTo>
                      <a:cubicBezTo>
                        <a:pt x="2969" y="851"/>
                        <a:pt x="2621" y="330"/>
                        <a:pt x="2087" y="110"/>
                      </a:cubicBezTo>
                      <a:cubicBezTo>
                        <a:pt x="1910"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778350" y="-768150"/>
                  <a:ext cx="60675" cy="58400"/>
                </a:xfrm>
                <a:custGeom>
                  <a:avLst/>
                  <a:gdLst/>
                  <a:ahLst/>
                  <a:cxnLst/>
                  <a:rect l="l" t="t" r="r" b="b"/>
                  <a:pathLst>
                    <a:path w="2427" h="2336" extrusionOk="0">
                      <a:moveTo>
                        <a:pt x="1259" y="0"/>
                      </a:moveTo>
                      <a:cubicBezTo>
                        <a:pt x="787" y="0"/>
                        <a:pt x="361" y="285"/>
                        <a:pt x="180" y="721"/>
                      </a:cubicBezTo>
                      <a:cubicBezTo>
                        <a:pt x="0" y="1157"/>
                        <a:pt x="99" y="1659"/>
                        <a:pt x="434" y="1993"/>
                      </a:cubicBezTo>
                      <a:cubicBezTo>
                        <a:pt x="657" y="2217"/>
                        <a:pt x="955" y="2335"/>
                        <a:pt x="1259" y="2335"/>
                      </a:cubicBezTo>
                      <a:cubicBezTo>
                        <a:pt x="1410" y="2335"/>
                        <a:pt x="1561" y="2306"/>
                        <a:pt x="1706" y="2247"/>
                      </a:cubicBezTo>
                      <a:cubicBezTo>
                        <a:pt x="2142" y="2066"/>
                        <a:pt x="2427" y="1640"/>
                        <a:pt x="2427" y="1168"/>
                      </a:cubicBezTo>
                      <a:cubicBezTo>
                        <a:pt x="2427" y="523"/>
                        <a:pt x="1904"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785375" y="-774675"/>
                  <a:ext cx="74225" cy="71425"/>
                </a:xfrm>
                <a:custGeom>
                  <a:avLst/>
                  <a:gdLst/>
                  <a:ahLst/>
                  <a:cxnLst/>
                  <a:rect l="l" t="t" r="r" b="b"/>
                  <a:pathLst>
                    <a:path w="2969" h="2857" extrusionOk="0">
                      <a:moveTo>
                        <a:pt x="1540" y="522"/>
                      </a:moveTo>
                      <a:cubicBezTo>
                        <a:pt x="2040" y="522"/>
                        <a:pt x="2447" y="927"/>
                        <a:pt x="2447" y="1429"/>
                      </a:cubicBezTo>
                      <a:cubicBezTo>
                        <a:pt x="2447" y="1796"/>
                        <a:pt x="2226" y="2126"/>
                        <a:pt x="1887" y="2267"/>
                      </a:cubicBezTo>
                      <a:cubicBezTo>
                        <a:pt x="1775" y="2313"/>
                        <a:pt x="1657" y="2336"/>
                        <a:pt x="1540" y="2336"/>
                      </a:cubicBezTo>
                      <a:cubicBezTo>
                        <a:pt x="1304" y="2336"/>
                        <a:pt x="1072" y="2244"/>
                        <a:pt x="899" y="2070"/>
                      </a:cubicBezTo>
                      <a:cubicBezTo>
                        <a:pt x="639" y="1811"/>
                        <a:pt x="562" y="1420"/>
                        <a:pt x="702" y="1081"/>
                      </a:cubicBezTo>
                      <a:cubicBezTo>
                        <a:pt x="843" y="742"/>
                        <a:pt x="1173" y="522"/>
                        <a:pt x="1540" y="522"/>
                      </a:cubicBezTo>
                      <a:close/>
                      <a:moveTo>
                        <a:pt x="1540" y="1"/>
                      </a:moveTo>
                      <a:cubicBezTo>
                        <a:pt x="1168" y="1"/>
                        <a:pt x="803" y="146"/>
                        <a:pt x="530" y="419"/>
                      </a:cubicBezTo>
                      <a:cubicBezTo>
                        <a:pt x="122" y="827"/>
                        <a:pt x="0" y="1442"/>
                        <a:pt x="220" y="1975"/>
                      </a:cubicBezTo>
                      <a:cubicBezTo>
                        <a:pt x="442" y="2509"/>
                        <a:pt x="963" y="2856"/>
                        <a:pt x="1540" y="2856"/>
                      </a:cubicBezTo>
                      <a:cubicBezTo>
                        <a:pt x="2329" y="2856"/>
                        <a:pt x="2967" y="2217"/>
                        <a:pt x="2968" y="1429"/>
                      </a:cubicBezTo>
                      <a:cubicBezTo>
                        <a:pt x="2968" y="851"/>
                        <a:pt x="2621" y="330"/>
                        <a:pt x="2086" y="110"/>
                      </a:cubicBezTo>
                      <a:cubicBezTo>
                        <a:pt x="1909"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5627475" y="-498225"/>
                  <a:ext cx="60700" cy="58425"/>
                </a:xfrm>
                <a:custGeom>
                  <a:avLst/>
                  <a:gdLst/>
                  <a:ahLst/>
                  <a:cxnLst/>
                  <a:rect l="l" t="t" r="r" b="b"/>
                  <a:pathLst>
                    <a:path w="2428" h="2337" extrusionOk="0">
                      <a:moveTo>
                        <a:pt x="1260" y="1"/>
                      </a:moveTo>
                      <a:cubicBezTo>
                        <a:pt x="788" y="1"/>
                        <a:pt x="361" y="286"/>
                        <a:pt x="181" y="721"/>
                      </a:cubicBezTo>
                      <a:cubicBezTo>
                        <a:pt x="1" y="1157"/>
                        <a:pt x="100" y="1660"/>
                        <a:pt x="434" y="1994"/>
                      </a:cubicBezTo>
                      <a:cubicBezTo>
                        <a:pt x="657" y="2218"/>
                        <a:pt x="956" y="2336"/>
                        <a:pt x="1260" y="2336"/>
                      </a:cubicBezTo>
                      <a:cubicBezTo>
                        <a:pt x="1411" y="2336"/>
                        <a:pt x="1562" y="2307"/>
                        <a:pt x="1707" y="2247"/>
                      </a:cubicBezTo>
                      <a:cubicBezTo>
                        <a:pt x="2143" y="2067"/>
                        <a:pt x="2427" y="1641"/>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6753025" y="580550"/>
                  <a:ext cx="60675" cy="58375"/>
                </a:xfrm>
                <a:custGeom>
                  <a:avLst/>
                  <a:gdLst/>
                  <a:ahLst/>
                  <a:cxnLst/>
                  <a:rect l="l" t="t" r="r" b="b"/>
                  <a:pathLst>
                    <a:path w="2427" h="2335" extrusionOk="0">
                      <a:moveTo>
                        <a:pt x="1259" y="0"/>
                      </a:moveTo>
                      <a:cubicBezTo>
                        <a:pt x="787" y="0"/>
                        <a:pt x="362" y="285"/>
                        <a:pt x="182" y="721"/>
                      </a:cubicBezTo>
                      <a:cubicBezTo>
                        <a:pt x="0" y="1157"/>
                        <a:pt x="101" y="1659"/>
                        <a:pt x="435" y="1992"/>
                      </a:cubicBezTo>
                      <a:cubicBezTo>
                        <a:pt x="657" y="2216"/>
                        <a:pt x="956" y="2335"/>
                        <a:pt x="1260" y="2335"/>
                      </a:cubicBezTo>
                      <a:cubicBezTo>
                        <a:pt x="1410" y="2335"/>
                        <a:pt x="1562" y="2306"/>
                        <a:pt x="1706" y="2245"/>
                      </a:cubicBezTo>
                      <a:cubicBezTo>
                        <a:pt x="2142" y="2065"/>
                        <a:pt x="2427" y="1640"/>
                        <a:pt x="2427" y="1168"/>
                      </a:cubicBezTo>
                      <a:cubicBezTo>
                        <a:pt x="2427" y="522"/>
                        <a:pt x="1905"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6760050" y="574025"/>
                  <a:ext cx="74225" cy="71425"/>
                </a:xfrm>
                <a:custGeom>
                  <a:avLst/>
                  <a:gdLst/>
                  <a:ahLst/>
                  <a:cxnLst/>
                  <a:rect l="l" t="t" r="r" b="b"/>
                  <a:pathLst>
                    <a:path w="2969" h="2857" extrusionOk="0">
                      <a:moveTo>
                        <a:pt x="1540" y="522"/>
                      </a:moveTo>
                      <a:cubicBezTo>
                        <a:pt x="2042" y="522"/>
                        <a:pt x="2447" y="927"/>
                        <a:pt x="2447" y="1429"/>
                      </a:cubicBezTo>
                      <a:cubicBezTo>
                        <a:pt x="2447" y="1796"/>
                        <a:pt x="2227" y="2126"/>
                        <a:pt x="1888" y="2267"/>
                      </a:cubicBezTo>
                      <a:cubicBezTo>
                        <a:pt x="1776" y="2313"/>
                        <a:pt x="1658" y="2336"/>
                        <a:pt x="1541" y="2336"/>
                      </a:cubicBezTo>
                      <a:cubicBezTo>
                        <a:pt x="1305" y="2336"/>
                        <a:pt x="1073" y="2243"/>
                        <a:pt x="899" y="2069"/>
                      </a:cubicBezTo>
                      <a:cubicBezTo>
                        <a:pt x="639" y="1810"/>
                        <a:pt x="562" y="1420"/>
                        <a:pt x="702" y="1081"/>
                      </a:cubicBezTo>
                      <a:cubicBezTo>
                        <a:pt x="843" y="742"/>
                        <a:pt x="1173" y="522"/>
                        <a:pt x="1540" y="522"/>
                      </a:cubicBezTo>
                      <a:close/>
                      <a:moveTo>
                        <a:pt x="1542" y="1"/>
                      </a:moveTo>
                      <a:cubicBezTo>
                        <a:pt x="1170" y="1"/>
                        <a:pt x="804" y="146"/>
                        <a:pt x="530" y="419"/>
                      </a:cubicBezTo>
                      <a:cubicBezTo>
                        <a:pt x="122" y="827"/>
                        <a:pt x="0" y="1441"/>
                        <a:pt x="222" y="1975"/>
                      </a:cubicBezTo>
                      <a:cubicBezTo>
                        <a:pt x="442" y="2509"/>
                        <a:pt x="963" y="2856"/>
                        <a:pt x="1540" y="2856"/>
                      </a:cubicBezTo>
                      <a:cubicBezTo>
                        <a:pt x="2329" y="2855"/>
                        <a:pt x="2967" y="2217"/>
                        <a:pt x="2968" y="1429"/>
                      </a:cubicBezTo>
                      <a:cubicBezTo>
                        <a:pt x="2968" y="851"/>
                        <a:pt x="2621" y="330"/>
                        <a:pt x="2086" y="109"/>
                      </a:cubicBezTo>
                      <a:cubicBezTo>
                        <a:pt x="1910"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6854475" y="1111650"/>
                  <a:ext cx="60675" cy="58400"/>
                </a:xfrm>
                <a:custGeom>
                  <a:avLst/>
                  <a:gdLst/>
                  <a:ahLst/>
                  <a:cxnLst/>
                  <a:rect l="l" t="t" r="r" b="b"/>
                  <a:pathLst>
                    <a:path w="2427" h="2336" extrusionOk="0">
                      <a:moveTo>
                        <a:pt x="1260" y="0"/>
                      </a:moveTo>
                      <a:cubicBezTo>
                        <a:pt x="787" y="0"/>
                        <a:pt x="362" y="285"/>
                        <a:pt x="181" y="721"/>
                      </a:cubicBezTo>
                      <a:cubicBezTo>
                        <a:pt x="0" y="1157"/>
                        <a:pt x="101" y="1659"/>
                        <a:pt x="434" y="1994"/>
                      </a:cubicBezTo>
                      <a:cubicBezTo>
                        <a:pt x="658" y="2217"/>
                        <a:pt x="957" y="2335"/>
                        <a:pt x="1261" y="2335"/>
                      </a:cubicBezTo>
                      <a:cubicBezTo>
                        <a:pt x="1411" y="2335"/>
                        <a:pt x="1562" y="2306"/>
                        <a:pt x="1706" y="2247"/>
                      </a:cubicBezTo>
                      <a:cubicBezTo>
                        <a:pt x="2142" y="2066"/>
                        <a:pt x="2427" y="1640"/>
                        <a:pt x="2427" y="1168"/>
                      </a:cubicBezTo>
                      <a:cubicBezTo>
                        <a:pt x="2427" y="522"/>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6861500" y="1105125"/>
                  <a:ext cx="74250" cy="71425"/>
                </a:xfrm>
                <a:custGeom>
                  <a:avLst/>
                  <a:gdLst/>
                  <a:ahLst/>
                  <a:cxnLst/>
                  <a:rect l="l" t="t" r="r" b="b"/>
                  <a:pathLst>
                    <a:path w="2970" h="2857" extrusionOk="0">
                      <a:moveTo>
                        <a:pt x="1541" y="521"/>
                      </a:moveTo>
                      <a:cubicBezTo>
                        <a:pt x="2042" y="521"/>
                        <a:pt x="2448" y="927"/>
                        <a:pt x="2448" y="1429"/>
                      </a:cubicBezTo>
                      <a:cubicBezTo>
                        <a:pt x="2448" y="1796"/>
                        <a:pt x="2227" y="2126"/>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1" y="0"/>
                      </a:moveTo>
                      <a:cubicBezTo>
                        <a:pt x="1170" y="0"/>
                        <a:pt x="805" y="145"/>
                        <a:pt x="532" y="419"/>
                      </a:cubicBezTo>
                      <a:cubicBezTo>
                        <a:pt x="123" y="827"/>
                        <a:pt x="0" y="1441"/>
                        <a:pt x="222" y="1975"/>
                      </a:cubicBezTo>
                      <a:cubicBezTo>
                        <a:pt x="442" y="2508"/>
                        <a:pt x="963" y="2856"/>
                        <a:pt x="1541" y="2856"/>
                      </a:cubicBezTo>
                      <a:cubicBezTo>
                        <a:pt x="2329" y="2855"/>
                        <a:pt x="2967" y="2217"/>
                        <a:pt x="2968" y="1429"/>
                      </a:cubicBezTo>
                      <a:cubicBezTo>
                        <a:pt x="2970" y="851"/>
                        <a:pt x="2621" y="330"/>
                        <a:pt x="2088" y="109"/>
                      </a:cubicBezTo>
                      <a:cubicBezTo>
                        <a:pt x="1911" y="36"/>
                        <a:pt x="1725" y="0"/>
                        <a:pt x="154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6167350" y="3040500"/>
                  <a:ext cx="60675" cy="58400"/>
                </a:xfrm>
                <a:custGeom>
                  <a:avLst/>
                  <a:gdLst/>
                  <a:ahLst/>
                  <a:cxnLst/>
                  <a:rect l="l" t="t" r="r" b="b"/>
                  <a:pathLst>
                    <a:path w="2427" h="2336" extrusionOk="0">
                      <a:moveTo>
                        <a:pt x="1260" y="0"/>
                      </a:moveTo>
                      <a:cubicBezTo>
                        <a:pt x="787" y="0"/>
                        <a:pt x="362" y="285"/>
                        <a:pt x="182" y="721"/>
                      </a:cubicBezTo>
                      <a:cubicBezTo>
                        <a:pt x="0" y="1158"/>
                        <a:pt x="101" y="1659"/>
                        <a:pt x="435" y="1993"/>
                      </a:cubicBezTo>
                      <a:cubicBezTo>
                        <a:pt x="658" y="2217"/>
                        <a:pt x="956" y="2335"/>
                        <a:pt x="1260" y="2335"/>
                      </a:cubicBezTo>
                      <a:cubicBezTo>
                        <a:pt x="1410" y="2335"/>
                        <a:pt x="1562" y="2306"/>
                        <a:pt x="1706" y="2246"/>
                      </a:cubicBezTo>
                      <a:cubicBezTo>
                        <a:pt x="2142"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6174375" y="3034000"/>
                  <a:ext cx="74225" cy="71425"/>
                </a:xfrm>
                <a:custGeom>
                  <a:avLst/>
                  <a:gdLst/>
                  <a:ahLst/>
                  <a:cxnLst/>
                  <a:rect l="l" t="t" r="r" b="b"/>
                  <a:pathLst>
                    <a:path w="2969" h="2857" extrusionOk="0">
                      <a:moveTo>
                        <a:pt x="1541" y="521"/>
                      </a:moveTo>
                      <a:cubicBezTo>
                        <a:pt x="2042" y="522"/>
                        <a:pt x="2448" y="927"/>
                        <a:pt x="2448" y="1427"/>
                      </a:cubicBezTo>
                      <a:cubicBezTo>
                        <a:pt x="2448" y="1794"/>
                        <a:pt x="2227" y="2125"/>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2" y="1"/>
                      </a:moveTo>
                      <a:cubicBezTo>
                        <a:pt x="1170" y="1"/>
                        <a:pt x="804" y="146"/>
                        <a:pt x="531" y="419"/>
                      </a:cubicBezTo>
                      <a:cubicBezTo>
                        <a:pt x="123" y="827"/>
                        <a:pt x="0" y="1441"/>
                        <a:pt x="222" y="1975"/>
                      </a:cubicBezTo>
                      <a:cubicBezTo>
                        <a:pt x="442" y="2508"/>
                        <a:pt x="963" y="2856"/>
                        <a:pt x="1541" y="2856"/>
                      </a:cubicBezTo>
                      <a:cubicBezTo>
                        <a:pt x="2329" y="2855"/>
                        <a:pt x="2968" y="2216"/>
                        <a:pt x="2968" y="1427"/>
                      </a:cubicBezTo>
                      <a:cubicBezTo>
                        <a:pt x="2968" y="850"/>
                        <a:pt x="2621" y="329"/>
                        <a:pt x="2087" y="109"/>
                      </a:cubicBezTo>
                      <a:cubicBezTo>
                        <a:pt x="1911"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2707425" y="2917525"/>
                  <a:ext cx="60700" cy="58400"/>
                </a:xfrm>
                <a:custGeom>
                  <a:avLst/>
                  <a:gdLst/>
                  <a:ahLst/>
                  <a:cxnLst/>
                  <a:rect l="l" t="t" r="r" b="b"/>
                  <a:pathLst>
                    <a:path w="2428" h="2336" extrusionOk="0">
                      <a:moveTo>
                        <a:pt x="1260" y="1"/>
                      </a:moveTo>
                      <a:cubicBezTo>
                        <a:pt x="788" y="1"/>
                        <a:pt x="362" y="285"/>
                        <a:pt x="181" y="722"/>
                      </a:cubicBezTo>
                      <a:cubicBezTo>
                        <a:pt x="1" y="1158"/>
                        <a:pt x="100" y="1659"/>
                        <a:pt x="434" y="1994"/>
                      </a:cubicBezTo>
                      <a:cubicBezTo>
                        <a:pt x="658" y="2217"/>
                        <a:pt x="956" y="2336"/>
                        <a:pt x="1260" y="2336"/>
                      </a:cubicBezTo>
                      <a:cubicBezTo>
                        <a:pt x="1410" y="2336"/>
                        <a:pt x="1562" y="2307"/>
                        <a:pt x="1707" y="2247"/>
                      </a:cubicBezTo>
                      <a:cubicBezTo>
                        <a:pt x="2143" y="2066"/>
                        <a:pt x="2427" y="1640"/>
                        <a:pt x="2427" y="1169"/>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2714450" y="2911025"/>
                  <a:ext cx="74225" cy="71400"/>
                </a:xfrm>
                <a:custGeom>
                  <a:avLst/>
                  <a:gdLst/>
                  <a:ahLst/>
                  <a:cxnLst/>
                  <a:rect l="l" t="t" r="r" b="b"/>
                  <a:pathLst>
                    <a:path w="2969" h="2856" extrusionOk="0">
                      <a:moveTo>
                        <a:pt x="1543" y="522"/>
                      </a:moveTo>
                      <a:cubicBezTo>
                        <a:pt x="2042" y="522"/>
                        <a:pt x="2448" y="928"/>
                        <a:pt x="2449" y="1429"/>
                      </a:cubicBezTo>
                      <a:cubicBezTo>
                        <a:pt x="2448" y="1795"/>
                        <a:pt x="2228" y="2125"/>
                        <a:pt x="1889" y="2266"/>
                      </a:cubicBezTo>
                      <a:cubicBezTo>
                        <a:pt x="1777" y="2312"/>
                        <a:pt x="1659" y="2335"/>
                        <a:pt x="1542" y="2335"/>
                      </a:cubicBezTo>
                      <a:cubicBezTo>
                        <a:pt x="1307" y="2335"/>
                        <a:pt x="1075" y="2243"/>
                        <a:pt x="900" y="2070"/>
                      </a:cubicBezTo>
                      <a:cubicBezTo>
                        <a:pt x="641" y="1810"/>
                        <a:pt x="564" y="1421"/>
                        <a:pt x="703" y="1083"/>
                      </a:cubicBezTo>
                      <a:cubicBezTo>
                        <a:pt x="844" y="744"/>
                        <a:pt x="1174" y="522"/>
                        <a:pt x="1541" y="522"/>
                      </a:cubicBezTo>
                      <a:cubicBezTo>
                        <a:pt x="1542" y="522"/>
                        <a:pt x="1543" y="522"/>
                        <a:pt x="1543" y="522"/>
                      </a:cubicBezTo>
                      <a:close/>
                      <a:moveTo>
                        <a:pt x="1541" y="1"/>
                      </a:moveTo>
                      <a:cubicBezTo>
                        <a:pt x="1170" y="1"/>
                        <a:pt x="805" y="145"/>
                        <a:pt x="531" y="419"/>
                      </a:cubicBezTo>
                      <a:cubicBezTo>
                        <a:pt x="123" y="827"/>
                        <a:pt x="1" y="1441"/>
                        <a:pt x="222" y="1974"/>
                      </a:cubicBezTo>
                      <a:cubicBezTo>
                        <a:pt x="443" y="2508"/>
                        <a:pt x="963" y="2855"/>
                        <a:pt x="1541" y="2855"/>
                      </a:cubicBezTo>
                      <a:cubicBezTo>
                        <a:pt x="2328" y="2855"/>
                        <a:pt x="2967" y="2216"/>
                        <a:pt x="2969" y="1429"/>
                      </a:cubicBezTo>
                      <a:cubicBezTo>
                        <a:pt x="2969" y="851"/>
                        <a:pt x="2621" y="331"/>
                        <a:pt x="2087" y="109"/>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040900" y="-351250"/>
                  <a:ext cx="60700" cy="58400"/>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047925" y="-357750"/>
                  <a:ext cx="74225" cy="71450"/>
                </a:xfrm>
                <a:custGeom>
                  <a:avLst/>
                  <a:gdLst/>
                  <a:ahLst/>
                  <a:cxnLst/>
                  <a:rect l="l" t="t" r="r" b="b"/>
                  <a:pathLst>
                    <a:path w="2969" h="2858" extrusionOk="0">
                      <a:moveTo>
                        <a:pt x="1541" y="521"/>
                      </a:moveTo>
                      <a:cubicBezTo>
                        <a:pt x="2041" y="522"/>
                        <a:pt x="2447" y="928"/>
                        <a:pt x="2448" y="1428"/>
                      </a:cubicBezTo>
                      <a:cubicBezTo>
                        <a:pt x="2448" y="1795"/>
                        <a:pt x="2226" y="2127"/>
                        <a:pt x="1887" y="2267"/>
                      </a:cubicBezTo>
                      <a:cubicBezTo>
                        <a:pt x="1775" y="2314"/>
                        <a:pt x="1658" y="2336"/>
                        <a:pt x="1541" y="2336"/>
                      </a:cubicBezTo>
                      <a:cubicBezTo>
                        <a:pt x="1305" y="2336"/>
                        <a:pt x="1073" y="2244"/>
                        <a:pt x="899" y="2070"/>
                      </a:cubicBezTo>
                      <a:cubicBezTo>
                        <a:pt x="640" y="1811"/>
                        <a:pt x="562" y="1421"/>
                        <a:pt x="703" y="1082"/>
                      </a:cubicBezTo>
                      <a:cubicBezTo>
                        <a:pt x="842" y="743"/>
                        <a:pt x="1174" y="521"/>
                        <a:pt x="1541" y="521"/>
                      </a:cubicBezTo>
                      <a:close/>
                      <a:moveTo>
                        <a:pt x="1540" y="1"/>
                      </a:moveTo>
                      <a:cubicBezTo>
                        <a:pt x="1169" y="1"/>
                        <a:pt x="804" y="146"/>
                        <a:pt x="531" y="419"/>
                      </a:cubicBezTo>
                      <a:cubicBezTo>
                        <a:pt x="123" y="828"/>
                        <a:pt x="1" y="1441"/>
                        <a:pt x="221" y="1976"/>
                      </a:cubicBezTo>
                      <a:cubicBezTo>
                        <a:pt x="442" y="2508"/>
                        <a:pt x="963" y="2857"/>
                        <a:pt x="1541" y="2857"/>
                      </a:cubicBezTo>
                      <a:cubicBezTo>
                        <a:pt x="2328" y="2856"/>
                        <a:pt x="2967" y="2216"/>
                        <a:pt x="2968" y="1428"/>
                      </a:cubicBezTo>
                      <a:cubicBezTo>
                        <a:pt x="2968" y="851"/>
                        <a:pt x="2620" y="330"/>
                        <a:pt x="2087" y="110"/>
                      </a:cubicBezTo>
                      <a:cubicBezTo>
                        <a:pt x="1910"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4837450" y="2516525"/>
                  <a:ext cx="992800" cy="523425"/>
                </a:xfrm>
                <a:custGeom>
                  <a:avLst/>
                  <a:gdLst/>
                  <a:ahLst/>
                  <a:cxnLst/>
                  <a:rect l="l" t="t" r="r" b="b"/>
                  <a:pathLst>
                    <a:path w="39712" h="20937" extrusionOk="0">
                      <a:moveTo>
                        <a:pt x="4582" y="1"/>
                      </a:moveTo>
                      <a:lnTo>
                        <a:pt x="4582" y="10156"/>
                      </a:lnTo>
                      <a:cubicBezTo>
                        <a:pt x="4582" y="13469"/>
                        <a:pt x="3439" y="16685"/>
                        <a:pt x="1338" y="19282"/>
                      </a:cubicBezTo>
                      <a:lnTo>
                        <a:pt x="0" y="20936"/>
                      </a:lnTo>
                      <a:lnTo>
                        <a:pt x="39712" y="20936"/>
                      </a:lnTo>
                      <a:lnTo>
                        <a:pt x="38374" y="19282"/>
                      </a:lnTo>
                      <a:cubicBezTo>
                        <a:pt x="36273" y="16685"/>
                        <a:pt x="35130" y="13469"/>
                        <a:pt x="35130" y="10156"/>
                      </a:cubicBezTo>
                      <a:lnTo>
                        <a:pt x="351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4845950" y="2510025"/>
                  <a:ext cx="1009825" cy="536425"/>
                </a:xfrm>
                <a:custGeom>
                  <a:avLst/>
                  <a:gdLst/>
                  <a:ahLst/>
                  <a:cxnLst/>
                  <a:rect l="l" t="t" r="r" b="b"/>
                  <a:pathLst>
                    <a:path w="40393" h="21457" extrusionOk="0">
                      <a:moveTo>
                        <a:pt x="35209" y="521"/>
                      </a:moveTo>
                      <a:lnTo>
                        <a:pt x="35209" y="10414"/>
                      </a:lnTo>
                      <a:cubicBezTo>
                        <a:pt x="35209" y="13773"/>
                        <a:pt x="36383" y="17073"/>
                        <a:pt x="38512" y="19707"/>
                      </a:cubicBezTo>
                      <a:lnTo>
                        <a:pt x="39507" y="20936"/>
                      </a:lnTo>
                      <a:lnTo>
                        <a:pt x="885" y="20936"/>
                      </a:lnTo>
                      <a:lnTo>
                        <a:pt x="1881" y="19707"/>
                      </a:lnTo>
                      <a:cubicBezTo>
                        <a:pt x="4009" y="17073"/>
                        <a:pt x="5183" y="13773"/>
                        <a:pt x="5183" y="10414"/>
                      </a:cubicBezTo>
                      <a:lnTo>
                        <a:pt x="5183" y="521"/>
                      </a:lnTo>
                      <a:close/>
                      <a:moveTo>
                        <a:pt x="4922" y="1"/>
                      </a:moveTo>
                      <a:cubicBezTo>
                        <a:pt x="4780" y="1"/>
                        <a:pt x="4662" y="117"/>
                        <a:pt x="4663" y="261"/>
                      </a:cubicBezTo>
                      <a:lnTo>
                        <a:pt x="4663" y="10414"/>
                      </a:lnTo>
                      <a:cubicBezTo>
                        <a:pt x="4663" y="13655"/>
                        <a:pt x="3531" y="16838"/>
                        <a:pt x="1476" y="19379"/>
                      </a:cubicBezTo>
                      <a:lnTo>
                        <a:pt x="138" y="21033"/>
                      </a:lnTo>
                      <a:cubicBezTo>
                        <a:pt x="0" y="21203"/>
                        <a:pt x="121" y="21457"/>
                        <a:pt x="340" y="21457"/>
                      </a:cubicBezTo>
                      <a:lnTo>
                        <a:pt x="40052" y="21457"/>
                      </a:lnTo>
                      <a:cubicBezTo>
                        <a:pt x="40270" y="21457"/>
                        <a:pt x="40392" y="21203"/>
                        <a:pt x="40254" y="21033"/>
                      </a:cubicBezTo>
                      <a:lnTo>
                        <a:pt x="38916" y="19379"/>
                      </a:lnTo>
                      <a:cubicBezTo>
                        <a:pt x="36861" y="16838"/>
                        <a:pt x="35730" y="13655"/>
                        <a:pt x="35730" y="10414"/>
                      </a:cubicBezTo>
                      <a:lnTo>
                        <a:pt x="35730" y="261"/>
                      </a:lnTo>
                      <a:cubicBezTo>
                        <a:pt x="35730" y="117"/>
                        <a:pt x="35613" y="1"/>
                        <a:pt x="3547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4769800" y="2248925"/>
                  <a:ext cx="857475" cy="431675"/>
                </a:xfrm>
                <a:custGeom>
                  <a:avLst/>
                  <a:gdLst/>
                  <a:ahLst/>
                  <a:cxnLst/>
                  <a:rect l="l" t="t" r="r" b="b"/>
                  <a:pathLst>
                    <a:path w="34299" h="17267" extrusionOk="0">
                      <a:moveTo>
                        <a:pt x="1876" y="1"/>
                      </a:moveTo>
                      <a:lnTo>
                        <a:pt x="1876" y="10155"/>
                      </a:lnTo>
                      <a:cubicBezTo>
                        <a:pt x="1875" y="12647"/>
                        <a:pt x="1229" y="15097"/>
                        <a:pt x="1" y="17267"/>
                      </a:cubicBezTo>
                      <a:lnTo>
                        <a:pt x="34298" y="17267"/>
                      </a:lnTo>
                      <a:cubicBezTo>
                        <a:pt x="33072" y="15097"/>
                        <a:pt x="32425" y="12647"/>
                        <a:pt x="32424" y="10155"/>
                      </a:cubicBezTo>
                      <a:lnTo>
                        <a:pt x="324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5875675" y="342950"/>
                  <a:ext cx="3069250" cy="2253650"/>
                </a:xfrm>
                <a:custGeom>
                  <a:avLst/>
                  <a:gdLst/>
                  <a:ahLst/>
                  <a:cxnLst/>
                  <a:rect l="l" t="t" r="r" b="b"/>
                  <a:pathLst>
                    <a:path w="122770" h="90146" extrusionOk="0">
                      <a:moveTo>
                        <a:pt x="4815" y="0"/>
                      </a:moveTo>
                      <a:cubicBezTo>
                        <a:pt x="2156" y="0"/>
                        <a:pt x="0" y="2155"/>
                        <a:pt x="0" y="4815"/>
                      </a:cubicBezTo>
                      <a:lnTo>
                        <a:pt x="0" y="86110"/>
                      </a:lnTo>
                      <a:cubicBezTo>
                        <a:pt x="0" y="88339"/>
                        <a:pt x="1808" y="90146"/>
                        <a:pt x="4037" y="90146"/>
                      </a:cubicBezTo>
                      <a:lnTo>
                        <a:pt x="118369" y="90146"/>
                      </a:lnTo>
                      <a:cubicBezTo>
                        <a:pt x="120800" y="90146"/>
                        <a:pt x="122770" y="88177"/>
                        <a:pt x="122770" y="85746"/>
                      </a:cubicBezTo>
                      <a:lnTo>
                        <a:pt x="122770" y="5831"/>
                      </a:lnTo>
                      <a:cubicBezTo>
                        <a:pt x="122770" y="4284"/>
                        <a:pt x="122155" y="2801"/>
                        <a:pt x="121061" y="1707"/>
                      </a:cubicBezTo>
                      <a:cubicBezTo>
                        <a:pt x="119968" y="614"/>
                        <a:pt x="118486" y="0"/>
                        <a:pt x="11693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5882175" y="336425"/>
                  <a:ext cx="3082275" cy="2266675"/>
                </a:xfrm>
                <a:custGeom>
                  <a:avLst/>
                  <a:gdLst/>
                  <a:ahLst/>
                  <a:cxnLst/>
                  <a:rect l="l" t="t" r="r" b="b"/>
                  <a:pathLst>
                    <a:path w="123291" h="90667" extrusionOk="0">
                      <a:moveTo>
                        <a:pt x="118612" y="521"/>
                      </a:moveTo>
                      <a:cubicBezTo>
                        <a:pt x="120905" y="521"/>
                        <a:pt x="122770" y="2386"/>
                        <a:pt x="122770" y="4678"/>
                      </a:cubicBezTo>
                      <a:lnTo>
                        <a:pt x="122770" y="85990"/>
                      </a:lnTo>
                      <a:cubicBezTo>
                        <a:pt x="122770" y="88283"/>
                        <a:pt x="120905" y="90147"/>
                        <a:pt x="118612" y="90147"/>
                      </a:cubicBezTo>
                      <a:lnTo>
                        <a:pt x="4678" y="90147"/>
                      </a:lnTo>
                      <a:cubicBezTo>
                        <a:pt x="2385" y="90147"/>
                        <a:pt x="521" y="88283"/>
                        <a:pt x="521" y="85990"/>
                      </a:cubicBezTo>
                      <a:lnTo>
                        <a:pt x="521" y="4678"/>
                      </a:lnTo>
                      <a:cubicBezTo>
                        <a:pt x="521" y="2386"/>
                        <a:pt x="2385" y="521"/>
                        <a:pt x="4678" y="521"/>
                      </a:cubicBezTo>
                      <a:close/>
                      <a:moveTo>
                        <a:pt x="4678" y="1"/>
                      </a:moveTo>
                      <a:cubicBezTo>
                        <a:pt x="2098" y="1"/>
                        <a:pt x="0" y="2099"/>
                        <a:pt x="0" y="4678"/>
                      </a:cubicBezTo>
                      <a:lnTo>
                        <a:pt x="0" y="85990"/>
                      </a:lnTo>
                      <a:cubicBezTo>
                        <a:pt x="0" y="88570"/>
                        <a:pt x="2098" y="90667"/>
                        <a:pt x="4678" y="90667"/>
                      </a:cubicBezTo>
                      <a:lnTo>
                        <a:pt x="118612" y="90667"/>
                      </a:lnTo>
                      <a:cubicBezTo>
                        <a:pt x="121192" y="90667"/>
                        <a:pt x="123290" y="88570"/>
                        <a:pt x="123290" y="85990"/>
                      </a:cubicBezTo>
                      <a:lnTo>
                        <a:pt x="123290" y="4678"/>
                      </a:lnTo>
                      <a:cubicBezTo>
                        <a:pt x="123290" y="2099"/>
                        <a:pt x="121192" y="1"/>
                        <a:pt x="1186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5875675" y="2246300"/>
                  <a:ext cx="3069250" cy="350300"/>
                </a:xfrm>
                <a:custGeom>
                  <a:avLst/>
                  <a:gdLst/>
                  <a:ahLst/>
                  <a:cxnLst/>
                  <a:rect l="l" t="t" r="r" b="b"/>
                  <a:pathLst>
                    <a:path w="122770" h="14012" extrusionOk="0">
                      <a:moveTo>
                        <a:pt x="0" y="0"/>
                      </a:moveTo>
                      <a:lnTo>
                        <a:pt x="0" y="9540"/>
                      </a:lnTo>
                      <a:cubicBezTo>
                        <a:pt x="0" y="12009"/>
                        <a:pt x="2003" y="14012"/>
                        <a:pt x="4473" y="14012"/>
                      </a:cubicBezTo>
                      <a:lnTo>
                        <a:pt x="118438" y="14012"/>
                      </a:lnTo>
                      <a:cubicBezTo>
                        <a:pt x="120830" y="14012"/>
                        <a:pt x="122770" y="12073"/>
                        <a:pt x="122770" y="9680"/>
                      </a:cubicBezTo>
                      <a:lnTo>
                        <a:pt x="1227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5882175" y="2239775"/>
                  <a:ext cx="3082275" cy="363325"/>
                </a:xfrm>
                <a:custGeom>
                  <a:avLst/>
                  <a:gdLst/>
                  <a:ahLst/>
                  <a:cxnLst/>
                  <a:rect l="l" t="t" r="r" b="b"/>
                  <a:pathLst>
                    <a:path w="123291" h="14533" extrusionOk="0">
                      <a:moveTo>
                        <a:pt x="122770" y="522"/>
                      </a:moveTo>
                      <a:lnTo>
                        <a:pt x="122770" y="9856"/>
                      </a:lnTo>
                      <a:cubicBezTo>
                        <a:pt x="122770" y="12151"/>
                        <a:pt x="120908" y="14012"/>
                        <a:pt x="118614" y="14012"/>
                      </a:cubicBezTo>
                      <a:lnTo>
                        <a:pt x="4678" y="14012"/>
                      </a:lnTo>
                      <a:cubicBezTo>
                        <a:pt x="2385" y="14012"/>
                        <a:pt x="522" y="12147"/>
                        <a:pt x="522" y="9856"/>
                      </a:cubicBezTo>
                      <a:lnTo>
                        <a:pt x="522" y="522"/>
                      </a:lnTo>
                      <a:close/>
                      <a:moveTo>
                        <a:pt x="260" y="1"/>
                      </a:moveTo>
                      <a:cubicBezTo>
                        <a:pt x="117" y="1"/>
                        <a:pt x="0" y="117"/>
                        <a:pt x="0" y="261"/>
                      </a:cubicBezTo>
                      <a:lnTo>
                        <a:pt x="0" y="9856"/>
                      </a:lnTo>
                      <a:cubicBezTo>
                        <a:pt x="0" y="12439"/>
                        <a:pt x="2094" y="14533"/>
                        <a:pt x="4678" y="14533"/>
                      </a:cubicBezTo>
                      <a:lnTo>
                        <a:pt x="118612" y="14533"/>
                      </a:lnTo>
                      <a:cubicBezTo>
                        <a:pt x="121195" y="14533"/>
                        <a:pt x="123290" y="12439"/>
                        <a:pt x="123290" y="9856"/>
                      </a:cubicBezTo>
                      <a:lnTo>
                        <a:pt x="123290" y="261"/>
                      </a:lnTo>
                      <a:cubicBezTo>
                        <a:pt x="123290" y="117"/>
                        <a:pt x="123173" y="1"/>
                        <a:pt x="12303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5721300" y="483125"/>
                  <a:ext cx="2760500" cy="1592250"/>
                </a:xfrm>
                <a:custGeom>
                  <a:avLst/>
                  <a:gdLst/>
                  <a:ahLst/>
                  <a:cxnLst/>
                  <a:rect l="l" t="t" r="r" b="b"/>
                  <a:pathLst>
                    <a:path w="110420" h="63690" extrusionOk="0">
                      <a:moveTo>
                        <a:pt x="1" y="1"/>
                      </a:moveTo>
                      <a:lnTo>
                        <a:pt x="1" y="63689"/>
                      </a:lnTo>
                      <a:lnTo>
                        <a:pt x="110419" y="63689"/>
                      </a:lnTo>
                      <a:lnTo>
                        <a:pt x="1104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4397650" y="2421425"/>
                  <a:ext cx="113200" cy="110875"/>
                </a:xfrm>
                <a:custGeom>
                  <a:avLst/>
                  <a:gdLst/>
                  <a:ahLst/>
                  <a:cxnLst/>
                  <a:rect l="l" t="t" r="r" b="b"/>
                  <a:pathLst>
                    <a:path w="4528" h="4435" extrusionOk="0">
                      <a:moveTo>
                        <a:pt x="2263" y="0"/>
                      </a:moveTo>
                      <a:cubicBezTo>
                        <a:pt x="1014" y="0"/>
                        <a:pt x="0" y="993"/>
                        <a:pt x="0" y="2217"/>
                      </a:cubicBezTo>
                      <a:cubicBezTo>
                        <a:pt x="0" y="3442"/>
                        <a:pt x="1014" y="4435"/>
                        <a:pt x="2263" y="4435"/>
                      </a:cubicBezTo>
                      <a:cubicBezTo>
                        <a:pt x="3514" y="4435"/>
                        <a:pt x="4528" y="3442"/>
                        <a:pt x="4528" y="2217"/>
                      </a:cubicBezTo>
                      <a:cubicBezTo>
                        <a:pt x="4528" y="993"/>
                        <a:pt x="3514" y="0"/>
                        <a:pt x="2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4404175" y="2414950"/>
                  <a:ext cx="126250" cy="123850"/>
                </a:xfrm>
                <a:custGeom>
                  <a:avLst/>
                  <a:gdLst/>
                  <a:ahLst/>
                  <a:cxnLst/>
                  <a:rect l="l" t="t" r="r" b="b"/>
                  <a:pathLst>
                    <a:path w="5050" h="4954" extrusionOk="0">
                      <a:moveTo>
                        <a:pt x="2524" y="520"/>
                      </a:moveTo>
                      <a:cubicBezTo>
                        <a:pt x="3630" y="520"/>
                        <a:pt x="4529" y="1398"/>
                        <a:pt x="4529" y="2476"/>
                      </a:cubicBezTo>
                      <a:cubicBezTo>
                        <a:pt x="4529" y="3555"/>
                        <a:pt x="3630" y="4433"/>
                        <a:pt x="2524" y="4433"/>
                      </a:cubicBezTo>
                      <a:cubicBezTo>
                        <a:pt x="1420" y="4433"/>
                        <a:pt x="520" y="3554"/>
                        <a:pt x="520" y="2476"/>
                      </a:cubicBezTo>
                      <a:cubicBezTo>
                        <a:pt x="520" y="1398"/>
                        <a:pt x="1420" y="520"/>
                        <a:pt x="2524" y="520"/>
                      </a:cubicBezTo>
                      <a:close/>
                      <a:moveTo>
                        <a:pt x="2524" y="0"/>
                      </a:moveTo>
                      <a:cubicBezTo>
                        <a:pt x="1133" y="0"/>
                        <a:pt x="1" y="1111"/>
                        <a:pt x="1" y="2476"/>
                      </a:cubicBezTo>
                      <a:cubicBezTo>
                        <a:pt x="1" y="3842"/>
                        <a:pt x="1132" y="4954"/>
                        <a:pt x="2524" y="4954"/>
                      </a:cubicBezTo>
                      <a:cubicBezTo>
                        <a:pt x="3917" y="4954"/>
                        <a:pt x="5049" y="3842"/>
                        <a:pt x="5049" y="2476"/>
                      </a:cubicBezTo>
                      <a:cubicBezTo>
                        <a:pt x="5049" y="1111"/>
                        <a:pt x="3917" y="0"/>
                        <a:pt x="25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4837450" y="3039925"/>
                  <a:ext cx="993025" cy="45375"/>
                </a:xfrm>
                <a:custGeom>
                  <a:avLst/>
                  <a:gdLst/>
                  <a:ahLst/>
                  <a:cxnLst/>
                  <a:rect l="l" t="t" r="r" b="b"/>
                  <a:pathLst>
                    <a:path w="39721" h="1815" extrusionOk="0">
                      <a:moveTo>
                        <a:pt x="0" y="0"/>
                      </a:moveTo>
                      <a:lnTo>
                        <a:pt x="0" y="1814"/>
                      </a:lnTo>
                      <a:lnTo>
                        <a:pt x="39720" y="1814"/>
                      </a:lnTo>
                      <a:lnTo>
                        <a:pt x="39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4843950" y="3033400"/>
                  <a:ext cx="1006025" cy="58400"/>
                </a:xfrm>
                <a:custGeom>
                  <a:avLst/>
                  <a:gdLst/>
                  <a:ahLst/>
                  <a:cxnLst/>
                  <a:rect l="l" t="t" r="r" b="b"/>
                  <a:pathLst>
                    <a:path w="40241" h="2336" extrusionOk="0">
                      <a:moveTo>
                        <a:pt x="39720" y="522"/>
                      </a:moveTo>
                      <a:lnTo>
                        <a:pt x="39720" y="1815"/>
                      </a:lnTo>
                      <a:lnTo>
                        <a:pt x="521" y="1815"/>
                      </a:lnTo>
                      <a:lnTo>
                        <a:pt x="521" y="522"/>
                      </a:lnTo>
                      <a:close/>
                      <a:moveTo>
                        <a:pt x="260" y="1"/>
                      </a:moveTo>
                      <a:cubicBezTo>
                        <a:pt x="116" y="1"/>
                        <a:pt x="0" y="118"/>
                        <a:pt x="0" y="261"/>
                      </a:cubicBezTo>
                      <a:lnTo>
                        <a:pt x="0" y="2074"/>
                      </a:lnTo>
                      <a:cubicBezTo>
                        <a:pt x="0" y="2218"/>
                        <a:pt x="116" y="2335"/>
                        <a:pt x="260" y="2335"/>
                      </a:cubicBezTo>
                      <a:lnTo>
                        <a:pt x="39980" y="2335"/>
                      </a:lnTo>
                      <a:cubicBezTo>
                        <a:pt x="40123" y="2335"/>
                        <a:pt x="40241" y="2218"/>
                        <a:pt x="40239" y="2074"/>
                      </a:cubicBezTo>
                      <a:lnTo>
                        <a:pt x="40239" y="261"/>
                      </a:lnTo>
                      <a:cubicBezTo>
                        <a:pt x="40239" y="118"/>
                        <a:pt x="40123" y="1"/>
                        <a:pt x="3998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5245425" y="400600"/>
                  <a:ext cx="908650" cy="1986150"/>
                </a:xfrm>
                <a:custGeom>
                  <a:avLst/>
                  <a:gdLst/>
                  <a:ahLst/>
                  <a:cxnLst/>
                  <a:rect l="l" t="t" r="r" b="b"/>
                  <a:pathLst>
                    <a:path w="36346" h="79446" extrusionOk="0">
                      <a:moveTo>
                        <a:pt x="36345" y="1"/>
                      </a:moveTo>
                      <a:cubicBezTo>
                        <a:pt x="30792" y="5179"/>
                        <a:pt x="16575" y="10405"/>
                        <a:pt x="0" y="21493"/>
                      </a:cubicBezTo>
                      <a:cubicBezTo>
                        <a:pt x="0" y="21493"/>
                        <a:pt x="1035" y="58964"/>
                        <a:pt x="36345" y="79446"/>
                      </a:cubicBezTo>
                      <a:lnTo>
                        <a:pt x="36345" y="1"/>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5252000" y="394100"/>
                  <a:ext cx="921750" cy="1999150"/>
                </a:xfrm>
                <a:custGeom>
                  <a:avLst/>
                  <a:gdLst/>
                  <a:ahLst/>
                  <a:cxnLst/>
                  <a:rect l="l" t="t" r="r" b="b"/>
                  <a:pathLst>
                    <a:path w="36870" h="79966" extrusionOk="0">
                      <a:moveTo>
                        <a:pt x="36348" y="844"/>
                      </a:moveTo>
                      <a:lnTo>
                        <a:pt x="36348" y="79251"/>
                      </a:lnTo>
                      <a:cubicBezTo>
                        <a:pt x="18445" y="68725"/>
                        <a:pt x="9663" y="53734"/>
                        <a:pt x="5445" y="42973"/>
                      </a:cubicBezTo>
                      <a:cubicBezTo>
                        <a:pt x="1147" y="32011"/>
                        <a:pt x="588" y="23112"/>
                        <a:pt x="529" y="21889"/>
                      </a:cubicBezTo>
                      <a:cubicBezTo>
                        <a:pt x="8839" y="16340"/>
                        <a:pt x="16615" y="12231"/>
                        <a:pt x="22871" y="8926"/>
                      </a:cubicBezTo>
                      <a:cubicBezTo>
                        <a:pt x="28780" y="5803"/>
                        <a:pt x="33510" y="3304"/>
                        <a:pt x="36348" y="844"/>
                      </a:cubicBezTo>
                      <a:close/>
                      <a:moveTo>
                        <a:pt x="36607" y="0"/>
                      </a:moveTo>
                      <a:cubicBezTo>
                        <a:pt x="36546" y="0"/>
                        <a:pt x="36483" y="22"/>
                        <a:pt x="36431" y="71"/>
                      </a:cubicBezTo>
                      <a:cubicBezTo>
                        <a:pt x="33706" y="2612"/>
                        <a:pt x="28816" y="5195"/>
                        <a:pt x="22627" y="8466"/>
                      </a:cubicBezTo>
                      <a:cubicBezTo>
                        <a:pt x="16332" y="11792"/>
                        <a:pt x="8496" y="15933"/>
                        <a:pt x="119" y="21538"/>
                      </a:cubicBezTo>
                      <a:cubicBezTo>
                        <a:pt x="44" y="21587"/>
                        <a:pt x="0" y="21672"/>
                        <a:pt x="3" y="21762"/>
                      </a:cubicBezTo>
                      <a:cubicBezTo>
                        <a:pt x="6" y="21855"/>
                        <a:pt x="318" y="31311"/>
                        <a:pt x="4953" y="43145"/>
                      </a:cubicBezTo>
                      <a:cubicBezTo>
                        <a:pt x="9231" y="54065"/>
                        <a:pt x="18173" y="69312"/>
                        <a:pt x="36477" y="79931"/>
                      </a:cubicBezTo>
                      <a:cubicBezTo>
                        <a:pt x="36517" y="79954"/>
                        <a:pt x="36562" y="79966"/>
                        <a:pt x="36608" y="79966"/>
                      </a:cubicBezTo>
                      <a:cubicBezTo>
                        <a:pt x="36752" y="79966"/>
                        <a:pt x="36870" y="79848"/>
                        <a:pt x="36869" y="79706"/>
                      </a:cubicBezTo>
                      <a:lnTo>
                        <a:pt x="36869" y="261"/>
                      </a:lnTo>
                      <a:cubicBezTo>
                        <a:pt x="36869" y="105"/>
                        <a:pt x="36741" y="0"/>
                        <a:pt x="36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4336800" y="400600"/>
                  <a:ext cx="908650" cy="1986150"/>
                </a:xfrm>
                <a:custGeom>
                  <a:avLst/>
                  <a:gdLst/>
                  <a:ahLst/>
                  <a:cxnLst/>
                  <a:rect l="l" t="t" r="r" b="b"/>
                  <a:pathLst>
                    <a:path w="36346" h="79446" extrusionOk="0">
                      <a:moveTo>
                        <a:pt x="0" y="1"/>
                      </a:moveTo>
                      <a:lnTo>
                        <a:pt x="0" y="79446"/>
                      </a:lnTo>
                      <a:cubicBezTo>
                        <a:pt x="35310" y="58964"/>
                        <a:pt x="36345" y="21493"/>
                        <a:pt x="36345" y="21493"/>
                      </a:cubicBezTo>
                      <a:cubicBezTo>
                        <a:pt x="19771" y="10405"/>
                        <a:pt x="5555" y="5179"/>
                        <a:pt x="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4343326" y="394100"/>
                  <a:ext cx="921750" cy="1999150"/>
                </a:xfrm>
                <a:custGeom>
                  <a:avLst/>
                  <a:gdLst/>
                  <a:ahLst/>
                  <a:cxnLst/>
                  <a:rect l="l" t="t" r="r" b="b"/>
                  <a:pathLst>
                    <a:path w="36870" h="79966" extrusionOk="0">
                      <a:moveTo>
                        <a:pt x="522" y="844"/>
                      </a:moveTo>
                      <a:cubicBezTo>
                        <a:pt x="3360" y="3304"/>
                        <a:pt x="8090" y="5803"/>
                        <a:pt x="13999" y="8925"/>
                      </a:cubicBezTo>
                      <a:cubicBezTo>
                        <a:pt x="20254" y="12231"/>
                        <a:pt x="28031" y="16340"/>
                        <a:pt x="36341" y="21889"/>
                      </a:cubicBezTo>
                      <a:cubicBezTo>
                        <a:pt x="36283" y="23110"/>
                        <a:pt x="35726" y="31995"/>
                        <a:pt x="31432" y="42954"/>
                      </a:cubicBezTo>
                      <a:cubicBezTo>
                        <a:pt x="27215" y="53720"/>
                        <a:pt x="18433" y="68720"/>
                        <a:pt x="522" y="79251"/>
                      </a:cubicBezTo>
                      <a:lnTo>
                        <a:pt x="522" y="844"/>
                      </a:lnTo>
                      <a:close/>
                      <a:moveTo>
                        <a:pt x="263" y="0"/>
                      </a:moveTo>
                      <a:cubicBezTo>
                        <a:pt x="129" y="0"/>
                        <a:pt x="1" y="105"/>
                        <a:pt x="1" y="261"/>
                      </a:cubicBezTo>
                      <a:lnTo>
                        <a:pt x="1" y="79704"/>
                      </a:lnTo>
                      <a:cubicBezTo>
                        <a:pt x="1" y="79848"/>
                        <a:pt x="117" y="79966"/>
                        <a:pt x="261" y="79966"/>
                      </a:cubicBezTo>
                      <a:cubicBezTo>
                        <a:pt x="307" y="79965"/>
                        <a:pt x="352" y="79953"/>
                        <a:pt x="392" y="79931"/>
                      </a:cubicBezTo>
                      <a:cubicBezTo>
                        <a:pt x="18697" y="69312"/>
                        <a:pt x="27638" y="54065"/>
                        <a:pt x="31918" y="43144"/>
                      </a:cubicBezTo>
                      <a:cubicBezTo>
                        <a:pt x="36553" y="31311"/>
                        <a:pt x="36864" y="21855"/>
                        <a:pt x="36867" y="21760"/>
                      </a:cubicBezTo>
                      <a:cubicBezTo>
                        <a:pt x="36869" y="21671"/>
                        <a:pt x="36826" y="21587"/>
                        <a:pt x="36752" y="21538"/>
                      </a:cubicBezTo>
                      <a:cubicBezTo>
                        <a:pt x="28373" y="15932"/>
                        <a:pt x="20538" y="11792"/>
                        <a:pt x="14242" y="8465"/>
                      </a:cubicBezTo>
                      <a:cubicBezTo>
                        <a:pt x="8052" y="5195"/>
                        <a:pt x="3164" y="2611"/>
                        <a:pt x="439" y="71"/>
                      </a:cubicBezTo>
                      <a:cubicBezTo>
                        <a:pt x="387" y="22"/>
                        <a:pt x="324" y="0"/>
                        <a:pt x="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5178775" y="480375"/>
                  <a:ext cx="1684000" cy="1826600"/>
                </a:xfrm>
                <a:custGeom>
                  <a:avLst/>
                  <a:gdLst/>
                  <a:ahLst/>
                  <a:cxnLst/>
                  <a:rect l="l" t="t" r="r" b="b"/>
                  <a:pathLst>
                    <a:path w="67360" h="73064" extrusionOk="0">
                      <a:moveTo>
                        <a:pt x="33679" y="1"/>
                      </a:moveTo>
                      <a:cubicBezTo>
                        <a:pt x="26976" y="4654"/>
                        <a:pt x="15360" y="9088"/>
                        <a:pt x="0" y="19363"/>
                      </a:cubicBezTo>
                      <a:cubicBezTo>
                        <a:pt x="0" y="19363"/>
                        <a:pt x="960" y="54085"/>
                        <a:pt x="33679" y="73064"/>
                      </a:cubicBezTo>
                      <a:cubicBezTo>
                        <a:pt x="66399" y="54085"/>
                        <a:pt x="67359" y="19363"/>
                        <a:pt x="67359" y="19363"/>
                      </a:cubicBezTo>
                      <a:cubicBezTo>
                        <a:pt x="52000" y="9088"/>
                        <a:pt x="40435" y="4654"/>
                        <a:pt x="336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5185350" y="473850"/>
                  <a:ext cx="1697125" cy="1839650"/>
                </a:xfrm>
                <a:custGeom>
                  <a:avLst/>
                  <a:gdLst/>
                  <a:ahLst/>
                  <a:cxnLst/>
                  <a:rect l="l" t="t" r="r" b="b"/>
                  <a:pathLst>
                    <a:path w="67885" h="73586" extrusionOk="0">
                      <a:moveTo>
                        <a:pt x="33943" y="576"/>
                      </a:moveTo>
                      <a:cubicBezTo>
                        <a:pt x="36735" y="2479"/>
                        <a:pt x="40391" y="4387"/>
                        <a:pt x="44614" y="6590"/>
                      </a:cubicBezTo>
                      <a:cubicBezTo>
                        <a:pt x="50768" y="9800"/>
                        <a:pt x="58419" y="13791"/>
                        <a:pt x="67356" y="19759"/>
                      </a:cubicBezTo>
                      <a:cubicBezTo>
                        <a:pt x="67300" y="20930"/>
                        <a:pt x="66772" y="29156"/>
                        <a:pt x="62803" y="39282"/>
                      </a:cubicBezTo>
                      <a:cubicBezTo>
                        <a:pt x="58876" y="49296"/>
                        <a:pt x="50684" y="63266"/>
                        <a:pt x="33942" y="73025"/>
                      </a:cubicBezTo>
                      <a:cubicBezTo>
                        <a:pt x="17200" y="63266"/>
                        <a:pt x="9009" y="49296"/>
                        <a:pt x="5083" y="39282"/>
                      </a:cubicBezTo>
                      <a:cubicBezTo>
                        <a:pt x="1114" y="29156"/>
                        <a:pt x="586" y="20930"/>
                        <a:pt x="530" y="19759"/>
                      </a:cubicBezTo>
                      <a:cubicBezTo>
                        <a:pt x="9423" y="13820"/>
                        <a:pt x="17060" y="9839"/>
                        <a:pt x="23204" y="6636"/>
                      </a:cubicBezTo>
                      <a:cubicBezTo>
                        <a:pt x="27463" y="4416"/>
                        <a:pt x="31152" y="2492"/>
                        <a:pt x="33943" y="576"/>
                      </a:cubicBezTo>
                      <a:close/>
                      <a:moveTo>
                        <a:pt x="33942" y="1"/>
                      </a:moveTo>
                      <a:cubicBezTo>
                        <a:pt x="33890" y="1"/>
                        <a:pt x="33839" y="16"/>
                        <a:pt x="33795" y="47"/>
                      </a:cubicBezTo>
                      <a:cubicBezTo>
                        <a:pt x="31014" y="1977"/>
                        <a:pt x="27460" y="3830"/>
                        <a:pt x="22962" y="6174"/>
                      </a:cubicBezTo>
                      <a:cubicBezTo>
                        <a:pt x="16780" y="9397"/>
                        <a:pt x="9086" y="13407"/>
                        <a:pt x="118" y="19407"/>
                      </a:cubicBezTo>
                      <a:cubicBezTo>
                        <a:pt x="44" y="19457"/>
                        <a:pt x="1" y="19541"/>
                        <a:pt x="3" y="19631"/>
                      </a:cubicBezTo>
                      <a:cubicBezTo>
                        <a:pt x="6" y="19718"/>
                        <a:pt x="294" y="28484"/>
                        <a:pt x="4590" y="39452"/>
                      </a:cubicBezTo>
                      <a:cubicBezTo>
                        <a:pt x="8556" y="49575"/>
                        <a:pt x="16846" y="63709"/>
                        <a:pt x="33811" y="73550"/>
                      </a:cubicBezTo>
                      <a:cubicBezTo>
                        <a:pt x="33851" y="73573"/>
                        <a:pt x="33896" y="73585"/>
                        <a:pt x="33942" y="73585"/>
                      </a:cubicBezTo>
                      <a:cubicBezTo>
                        <a:pt x="33988" y="73585"/>
                        <a:pt x="34033" y="73574"/>
                        <a:pt x="34073" y="73551"/>
                      </a:cubicBezTo>
                      <a:cubicBezTo>
                        <a:pt x="51040" y="63709"/>
                        <a:pt x="59329" y="49577"/>
                        <a:pt x="63294" y="39452"/>
                      </a:cubicBezTo>
                      <a:cubicBezTo>
                        <a:pt x="67592" y="28484"/>
                        <a:pt x="67880" y="19719"/>
                        <a:pt x="67883" y="19632"/>
                      </a:cubicBezTo>
                      <a:cubicBezTo>
                        <a:pt x="67885" y="19543"/>
                        <a:pt x="67841" y="19458"/>
                        <a:pt x="67766" y="19408"/>
                      </a:cubicBezTo>
                      <a:cubicBezTo>
                        <a:pt x="58755" y="13379"/>
                        <a:pt x="51047" y="9359"/>
                        <a:pt x="44855" y="6128"/>
                      </a:cubicBezTo>
                      <a:cubicBezTo>
                        <a:pt x="40573" y="3894"/>
                        <a:pt x="36874" y="1965"/>
                        <a:pt x="34090" y="47"/>
                      </a:cubicBezTo>
                      <a:cubicBezTo>
                        <a:pt x="34046" y="16"/>
                        <a:pt x="33994" y="1"/>
                        <a:pt x="339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4336800" y="480375"/>
                  <a:ext cx="842025" cy="1826600"/>
                </a:xfrm>
                <a:custGeom>
                  <a:avLst/>
                  <a:gdLst/>
                  <a:ahLst/>
                  <a:cxnLst/>
                  <a:rect l="l" t="t" r="r" b="b"/>
                  <a:pathLst>
                    <a:path w="33681" h="73064" extrusionOk="0">
                      <a:moveTo>
                        <a:pt x="0" y="1"/>
                      </a:moveTo>
                      <a:lnTo>
                        <a:pt x="0" y="73064"/>
                      </a:lnTo>
                      <a:cubicBezTo>
                        <a:pt x="32720" y="54085"/>
                        <a:pt x="33680" y="19363"/>
                        <a:pt x="33680" y="19363"/>
                      </a:cubicBezTo>
                      <a:cubicBezTo>
                        <a:pt x="18321" y="9088"/>
                        <a:pt x="6756" y="4654"/>
                        <a:pt x="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4343325" y="473825"/>
                  <a:ext cx="855100" cy="1839675"/>
                </a:xfrm>
                <a:custGeom>
                  <a:avLst/>
                  <a:gdLst/>
                  <a:ahLst/>
                  <a:cxnLst/>
                  <a:rect l="l" t="t" r="r" b="b"/>
                  <a:pathLst>
                    <a:path w="34204" h="73587" extrusionOk="0">
                      <a:moveTo>
                        <a:pt x="522" y="753"/>
                      </a:moveTo>
                      <a:cubicBezTo>
                        <a:pt x="3279" y="2597"/>
                        <a:pt x="6840" y="4455"/>
                        <a:pt x="10933" y="6591"/>
                      </a:cubicBezTo>
                      <a:cubicBezTo>
                        <a:pt x="17087" y="9801"/>
                        <a:pt x="24738" y="13792"/>
                        <a:pt x="33675" y="19760"/>
                      </a:cubicBezTo>
                      <a:cubicBezTo>
                        <a:pt x="33619" y="20931"/>
                        <a:pt x="33091" y="29157"/>
                        <a:pt x="29122" y="39283"/>
                      </a:cubicBezTo>
                      <a:cubicBezTo>
                        <a:pt x="25215" y="49245"/>
                        <a:pt x="17088" y="63122"/>
                        <a:pt x="522" y="72873"/>
                      </a:cubicBezTo>
                      <a:lnTo>
                        <a:pt x="522" y="753"/>
                      </a:lnTo>
                      <a:close/>
                      <a:moveTo>
                        <a:pt x="262" y="1"/>
                      </a:moveTo>
                      <a:cubicBezTo>
                        <a:pt x="127" y="1"/>
                        <a:pt x="1" y="108"/>
                        <a:pt x="1" y="261"/>
                      </a:cubicBezTo>
                      <a:lnTo>
                        <a:pt x="1" y="73326"/>
                      </a:lnTo>
                      <a:cubicBezTo>
                        <a:pt x="1" y="73419"/>
                        <a:pt x="51" y="73505"/>
                        <a:pt x="132" y="73552"/>
                      </a:cubicBezTo>
                      <a:cubicBezTo>
                        <a:pt x="170" y="73574"/>
                        <a:pt x="215" y="73586"/>
                        <a:pt x="261" y="73586"/>
                      </a:cubicBezTo>
                      <a:cubicBezTo>
                        <a:pt x="307" y="73586"/>
                        <a:pt x="352" y="73574"/>
                        <a:pt x="392" y="73551"/>
                      </a:cubicBezTo>
                      <a:cubicBezTo>
                        <a:pt x="17359" y="63710"/>
                        <a:pt x="25648" y="49576"/>
                        <a:pt x="29613" y="39453"/>
                      </a:cubicBezTo>
                      <a:cubicBezTo>
                        <a:pt x="33911" y="28485"/>
                        <a:pt x="34199" y="19719"/>
                        <a:pt x="34202" y="19632"/>
                      </a:cubicBezTo>
                      <a:cubicBezTo>
                        <a:pt x="34204" y="19542"/>
                        <a:pt x="34160" y="19459"/>
                        <a:pt x="34085" y="19408"/>
                      </a:cubicBezTo>
                      <a:cubicBezTo>
                        <a:pt x="25074" y="13379"/>
                        <a:pt x="17366" y="9359"/>
                        <a:pt x="11174" y="6129"/>
                      </a:cubicBezTo>
                      <a:cubicBezTo>
                        <a:pt x="6892" y="3895"/>
                        <a:pt x="3193" y="1965"/>
                        <a:pt x="409" y="47"/>
                      </a:cubicBezTo>
                      <a:cubicBezTo>
                        <a:pt x="363" y="15"/>
                        <a:pt x="312" y="1"/>
                        <a:pt x="26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5885150" y="1423975"/>
                  <a:ext cx="3088200" cy="199900"/>
                </a:xfrm>
                <a:custGeom>
                  <a:avLst/>
                  <a:gdLst/>
                  <a:ahLst/>
                  <a:cxnLst/>
                  <a:rect l="l" t="t" r="r" b="b"/>
                  <a:pathLst>
                    <a:path w="123528" h="7996" extrusionOk="0">
                      <a:moveTo>
                        <a:pt x="0" y="0"/>
                      </a:moveTo>
                      <a:lnTo>
                        <a:pt x="0" y="7996"/>
                      </a:lnTo>
                      <a:lnTo>
                        <a:pt x="123528" y="7996"/>
                      </a:lnTo>
                      <a:lnTo>
                        <a:pt x="123528"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5891675" y="1417425"/>
                  <a:ext cx="3101250" cy="212975"/>
                </a:xfrm>
                <a:custGeom>
                  <a:avLst/>
                  <a:gdLst/>
                  <a:ahLst/>
                  <a:cxnLst/>
                  <a:rect l="l" t="t" r="r" b="b"/>
                  <a:pathLst>
                    <a:path w="124050" h="8519" extrusionOk="0">
                      <a:moveTo>
                        <a:pt x="123529" y="521"/>
                      </a:moveTo>
                      <a:lnTo>
                        <a:pt x="123529" y="7998"/>
                      </a:lnTo>
                      <a:lnTo>
                        <a:pt x="522" y="7998"/>
                      </a:lnTo>
                      <a:lnTo>
                        <a:pt x="522" y="521"/>
                      </a:lnTo>
                      <a:close/>
                      <a:moveTo>
                        <a:pt x="261" y="1"/>
                      </a:moveTo>
                      <a:cubicBezTo>
                        <a:pt x="117" y="1"/>
                        <a:pt x="1" y="118"/>
                        <a:pt x="1" y="261"/>
                      </a:cubicBezTo>
                      <a:lnTo>
                        <a:pt x="1" y="8258"/>
                      </a:lnTo>
                      <a:cubicBezTo>
                        <a:pt x="1" y="8401"/>
                        <a:pt x="117" y="8518"/>
                        <a:pt x="261" y="8518"/>
                      </a:cubicBezTo>
                      <a:lnTo>
                        <a:pt x="123789" y="8518"/>
                      </a:lnTo>
                      <a:cubicBezTo>
                        <a:pt x="123933" y="8518"/>
                        <a:pt x="124049" y="8401"/>
                        <a:pt x="124049" y="8258"/>
                      </a:cubicBezTo>
                      <a:lnTo>
                        <a:pt x="124049" y="261"/>
                      </a:lnTo>
                      <a:cubicBezTo>
                        <a:pt x="124049" y="118"/>
                        <a:pt x="123933" y="1"/>
                        <a:pt x="12378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58657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5784650"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6"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57035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56224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5541325"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7"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54602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537910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7"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529795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5216850" y="1435375"/>
                  <a:ext cx="41450" cy="40600"/>
                </a:xfrm>
                <a:custGeom>
                  <a:avLst/>
                  <a:gdLst/>
                  <a:ahLst/>
                  <a:cxnLst/>
                  <a:rect l="l" t="t" r="r" b="b"/>
                  <a:pathLst>
                    <a:path w="1658" h="1624" extrusionOk="0">
                      <a:moveTo>
                        <a:pt x="828" y="1"/>
                      </a:moveTo>
                      <a:cubicBezTo>
                        <a:pt x="371" y="1"/>
                        <a:pt x="0" y="364"/>
                        <a:pt x="0" y="812"/>
                      </a:cubicBezTo>
                      <a:cubicBezTo>
                        <a:pt x="0" y="1260"/>
                        <a:pt x="371"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5135750" y="1435375"/>
                  <a:ext cx="41450" cy="40600"/>
                </a:xfrm>
                <a:custGeom>
                  <a:avLst/>
                  <a:gdLst/>
                  <a:ahLst/>
                  <a:cxnLst/>
                  <a:rect l="l" t="t" r="r" b="b"/>
                  <a:pathLst>
                    <a:path w="1658" h="1624" extrusionOk="0">
                      <a:moveTo>
                        <a:pt x="830" y="1"/>
                      </a:moveTo>
                      <a:cubicBezTo>
                        <a:pt x="372" y="1"/>
                        <a:pt x="0" y="364"/>
                        <a:pt x="0" y="812"/>
                      </a:cubicBezTo>
                      <a:cubicBezTo>
                        <a:pt x="0" y="1260"/>
                        <a:pt x="372" y="1623"/>
                        <a:pt x="830" y="1623"/>
                      </a:cubicBezTo>
                      <a:cubicBezTo>
                        <a:pt x="1287" y="1623"/>
                        <a:pt x="1658" y="1260"/>
                        <a:pt x="1658" y="812"/>
                      </a:cubicBezTo>
                      <a:cubicBezTo>
                        <a:pt x="1658" y="364"/>
                        <a:pt x="1287"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505462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97352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6" y="1623"/>
                        <a:pt x="1658" y="1260"/>
                        <a:pt x="1658" y="812"/>
                      </a:cubicBezTo>
                      <a:cubicBezTo>
                        <a:pt x="1658" y="364"/>
                        <a:pt x="1286"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8924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8113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58657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5784650"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6"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57035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56224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5541325"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7"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54602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537910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7"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529795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5216850" y="1564475"/>
                  <a:ext cx="41450" cy="40575"/>
                </a:xfrm>
                <a:custGeom>
                  <a:avLst/>
                  <a:gdLst/>
                  <a:ahLst/>
                  <a:cxnLst/>
                  <a:rect l="l" t="t" r="r" b="b"/>
                  <a:pathLst>
                    <a:path w="1658" h="1623" extrusionOk="0">
                      <a:moveTo>
                        <a:pt x="828" y="0"/>
                      </a:moveTo>
                      <a:cubicBezTo>
                        <a:pt x="371" y="0"/>
                        <a:pt x="0" y="363"/>
                        <a:pt x="0" y="811"/>
                      </a:cubicBezTo>
                      <a:cubicBezTo>
                        <a:pt x="0" y="1259"/>
                        <a:pt x="371"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5135750" y="1564475"/>
                  <a:ext cx="41450" cy="40575"/>
                </a:xfrm>
                <a:custGeom>
                  <a:avLst/>
                  <a:gdLst/>
                  <a:ahLst/>
                  <a:cxnLst/>
                  <a:rect l="l" t="t" r="r" b="b"/>
                  <a:pathLst>
                    <a:path w="1658" h="1623" extrusionOk="0">
                      <a:moveTo>
                        <a:pt x="830" y="0"/>
                      </a:moveTo>
                      <a:cubicBezTo>
                        <a:pt x="372" y="0"/>
                        <a:pt x="0" y="363"/>
                        <a:pt x="0" y="811"/>
                      </a:cubicBezTo>
                      <a:cubicBezTo>
                        <a:pt x="0" y="1259"/>
                        <a:pt x="372" y="1623"/>
                        <a:pt x="830" y="1623"/>
                      </a:cubicBezTo>
                      <a:cubicBezTo>
                        <a:pt x="1287" y="1623"/>
                        <a:pt x="1658" y="1259"/>
                        <a:pt x="1658" y="811"/>
                      </a:cubicBezTo>
                      <a:cubicBezTo>
                        <a:pt x="1658" y="363"/>
                        <a:pt x="1287"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505462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497352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6" y="1623"/>
                        <a:pt x="1658" y="1259"/>
                        <a:pt x="1658" y="811"/>
                      </a:cubicBezTo>
                      <a:cubicBezTo>
                        <a:pt x="1658" y="363"/>
                        <a:pt x="1286"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48924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48113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912550" y="1435375"/>
                  <a:ext cx="41450" cy="40600"/>
                </a:xfrm>
                <a:custGeom>
                  <a:avLst/>
                  <a:gdLst/>
                  <a:ahLst/>
                  <a:cxnLst/>
                  <a:rect l="l" t="t" r="r" b="b"/>
                  <a:pathLst>
                    <a:path w="1658" h="1624" extrusionOk="0">
                      <a:moveTo>
                        <a:pt x="829" y="1"/>
                      </a:moveTo>
                      <a:cubicBezTo>
                        <a:pt x="372" y="1"/>
                        <a:pt x="1" y="364"/>
                        <a:pt x="1" y="812"/>
                      </a:cubicBezTo>
                      <a:cubicBezTo>
                        <a:pt x="1" y="1260"/>
                        <a:pt x="372"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3831450" y="1435375"/>
                  <a:ext cx="41475" cy="40600"/>
                </a:xfrm>
                <a:custGeom>
                  <a:avLst/>
                  <a:gdLst/>
                  <a:ahLst/>
                  <a:cxnLst/>
                  <a:rect l="l" t="t" r="r" b="b"/>
                  <a:pathLst>
                    <a:path w="1659" h="1624" extrusionOk="0">
                      <a:moveTo>
                        <a:pt x="829" y="1"/>
                      </a:moveTo>
                      <a:cubicBezTo>
                        <a:pt x="372" y="1"/>
                        <a:pt x="1" y="364"/>
                        <a:pt x="1" y="812"/>
                      </a:cubicBezTo>
                      <a:cubicBezTo>
                        <a:pt x="1" y="1260"/>
                        <a:pt x="372"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375035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366920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3588100" y="1435375"/>
                  <a:ext cx="41450" cy="40600"/>
                </a:xfrm>
                <a:custGeom>
                  <a:avLst/>
                  <a:gdLst/>
                  <a:ahLst/>
                  <a:cxnLst/>
                  <a:rect l="l" t="t" r="r" b="b"/>
                  <a:pathLst>
                    <a:path w="1658" h="1624" extrusionOk="0">
                      <a:moveTo>
                        <a:pt x="828" y="1"/>
                      </a:moveTo>
                      <a:cubicBezTo>
                        <a:pt x="372" y="1"/>
                        <a:pt x="0" y="364"/>
                        <a:pt x="0" y="812"/>
                      </a:cubicBezTo>
                      <a:cubicBezTo>
                        <a:pt x="0" y="1260"/>
                        <a:pt x="372"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3506975" y="1435375"/>
                  <a:ext cx="41425" cy="40600"/>
                </a:xfrm>
                <a:custGeom>
                  <a:avLst/>
                  <a:gdLst/>
                  <a:ahLst/>
                  <a:cxnLst/>
                  <a:rect l="l" t="t" r="r" b="b"/>
                  <a:pathLst>
                    <a:path w="1657" h="1624" extrusionOk="0">
                      <a:moveTo>
                        <a:pt x="829" y="1"/>
                      </a:moveTo>
                      <a:cubicBezTo>
                        <a:pt x="371" y="1"/>
                        <a:pt x="0" y="364"/>
                        <a:pt x="0" y="812"/>
                      </a:cubicBezTo>
                      <a:cubicBezTo>
                        <a:pt x="0"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342587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334477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8"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32636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3182550" y="1435375"/>
                  <a:ext cx="41475" cy="40600"/>
                </a:xfrm>
                <a:custGeom>
                  <a:avLst/>
                  <a:gdLst/>
                  <a:ahLst/>
                  <a:cxnLst/>
                  <a:rect l="l" t="t" r="r" b="b"/>
                  <a:pathLst>
                    <a:path w="1659" h="1624" extrusionOk="0">
                      <a:moveTo>
                        <a:pt x="829" y="1"/>
                      </a:moveTo>
                      <a:cubicBezTo>
                        <a:pt x="372"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1014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30203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2939225"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858075"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912550" y="1564475"/>
                  <a:ext cx="41450" cy="40575"/>
                </a:xfrm>
                <a:custGeom>
                  <a:avLst/>
                  <a:gdLst/>
                  <a:ahLst/>
                  <a:cxnLst/>
                  <a:rect l="l" t="t" r="r" b="b"/>
                  <a:pathLst>
                    <a:path w="1658" h="1623" extrusionOk="0">
                      <a:moveTo>
                        <a:pt x="829" y="0"/>
                      </a:moveTo>
                      <a:cubicBezTo>
                        <a:pt x="372" y="0"/>
                        <a:pt x="1" y="363"/>
                        <a:pt x="1" y="811"/>
                      </a:cubicBezTo>
                      <a:cubicBezTo>
                        <a:pt x="1" y="1259"/>
                        <a:pt x="372"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831450" y="1564475"/>
                  <a:ext cx="41475" cy="40575"/>
                </a:xfrm>
                <a:custGeom>
                  <a:avLst/>
                  <a:gdLst/>
                  <a:ahLst/>
                  <a:cxnLst/>
                  <a:rect l="l" t="t" r="r" b="b"/>
                  <a:pathLst>
                    <a:path w="1659" h="1623" extrusionOk="0">
                      <a:moveTo>
                        <a:pt x="829" y="0"/>
                      </a:moveTo>
                      <a:cubicBezTo>
                        <a:pt x="372" y="0"/>
                        <a:pt x="1" y="363"/>
                        <a:pt x="1" y="811"/>
                      </a:cubicBezTo>
                      <a:cubicBezTo>
                        <a:pt x="1" y="1259"/>
                        <a:pt x="372"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75035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66920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588100" y="1564475"/>
                  <a:ext cx="41450" cy="40575"/>
                </a:xfrm>
                <a:custGeom>
                  <a:avLst/>
                  <a:gdLst/>
                  <a:ahLst/>
                  <a:cxnLst/>
                  <a:rect l="l" t="t" r="r" b="b"/>
                  <a:pathLst>
                    <a:path w="1658" h="1623" extrusionOk="0">
                      <a:moveTo>
                        <a:pt x="828" y="0"/>
                      </a:moveTo>
                      <a:cubicBezTo>
                        <a:pt x="372" y="0"/>
                        <a:pt x="0" y="363"/>
                        <a:pt x="0" y="811"/>
                      </a:cubicBezTo>
                      <a:cubicBezTo>
                        <a:pt x="0" y="1259"/>
                        <a:pt x="372"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506975" y="1564475"/>
                  <a:ext cx="41425" cy="40575"/>
                </a:xfrm>
                <a:custGeom>
                  <a:avLst/>
                  <a:gdLst/>
                  <a:ahLst/>
                  <a:cxnLst/>
                  <a:rect l="l" t="t" r="r" b="b"/>
                  <a:pathLst>
                    <a:path w="1657" h="1623" extrusionOk="0">
                      <a:moveTo>
                        <a:pt x="829" y="0"/>
                      </a:moveTo>
                      <a:cubicBezTo>
                        <a:pt x="371" y="0"/>
                        <a:pt x="0" y="363"/>
                        <a:pt x="0" y="811"/>
                      </a:cubicBezTo>
                      <a:cubicBezTo>
                        <a:pt x="0"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42587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34477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8"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2636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182550" y="1564475"/>
                  <a:ext cx="41475" cy="40575"/>
                </a:xfrm>
                <a:custGeom>
                  <a:avLst/>
                  <a:gdLst/>
                  <a:ahLst/>
                  <a:cxnLst/>
                  <a:rect l="l" t="t" r="r" b="b"/>
                  <a:pathLst>
                    <a:path w="1659" h="1623" extrusionOk="0">
                      <a:moveTo>
                        <a:pt x="829" y="0"/>
                      </a:moveTo>
                      <a:cubicBezTo>
                        <a:pt x="372"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1014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0203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2939225"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2858075"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4697500" y="656950"/>
                  <a:ext cx="731850" cy="698700"/>
                </a:xfrm>
                <a:custGeom>
                  <a:avLst/>
                  <a:gdLst/>
                  <a:ahLst/>
                  <a:cxnLst/>
                  <a:rect l="l" t="t" r="r" b="b"/>
                  <a:pathLst>
                    <a:path w="29274" h="27948" extrusionOk="0">
                      <a:moveTo>
                        <a:pt x="14637" y="4085"/>
                      </a:moveTo>
                      <a:cubicBezTo>
                        <a:pt x="20406" y="4085"/>
                        <a:pt x="25101" y="8682"/>
                        <a:pt x="25101" y="14331"/>
                      </a:cubicBezTo>
                      <a:lnTo>
                        <a:pt x="25101" y="23863"/>
                      </a:lnTo>
                      <a:lnTo>
                        <a:pt x="4172" y="23863"/>
                      </a:lnTo>
                      <a:lnTo>
                        <a:pt x="4172" y="14331"/>
                      </a:lnTo>
                      <a:cubicBezTo>
                        <a:pt x="4172" y="8680"/>
                        <a:pt x="8865" y="4085"/>
                        <a:pt x="14637" y="4085"/>
                      </a:cubicBezTo>
                      <a:close/>
                      <a:moveTo>
                        <a:pt x="14637" y="1"/>
                      </a:moveTo>
                      <a:cubicBezTo>
                        <a:pt x="6566" y="1"/>
                        <a:pt x="0" y="6429"/>
                        <a:pt x="0" y="14331"/>
                      </a:cubicBezTo>
                      <a:lnTo>
                        <a:pt x="0" y="25904"/>
                      </a:lnTo>
                      <a:cubicBezTo>
                        <a:pt x="0" y="27033"/>
                        <a:pt x="934" y="27947"/>
                        <a:pt x="2086" y="27947"/>
                      </a:cubicBezTo>
                      <a:lnTo>
                        <a:pt x="27186" y="27947"/>
                      </a:lnTo>
                      <a:cubicBezTo>
                        <a:pt x="28339" y="27947"/>
                        <a:pt x="29273" y="27033"/>
                        <a:pt x="29274" y="25906"/>
                      </a:cubicBezTo>
                      <a:lnTo>
                        <a:pt x="29274" y="14331"/>
                      </a:lnTo>
                      <a:cubicBezTo>
                        <a:pt x="29274" y="6429"/>
                        <a:pt x="22707" y="1"/>
                        <a:pt x="14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4704000" y="650450"/>
                  <a:ext cx="744825" cy="711700"/>
                </a:xfrm>
                <a:custGeom>
                  <a:avLst/>
                  <a:gdLst/>
                  <a:ahLst/>
                  <a:cxnLst/>
                  <a:rect l="l" t="t" r="r" b="b"/>
                  <a:pathLst>
                    <a:path w="29793" h="28468" extrusionOk="0">
                      <a:moveTo>
                        <a:pt x="14897" y="4605"/>
                      </a:moveTo>
                      <a:cubicBezTo>
                        <a:pt x="20522" y="4605"/>
                        <a:pt x="25101" y="9085"/>
                        <a:pt x="25101" y="14591"/>
                      </a:cubicBezTo>
                      <a:lnTo>
                        <a:pt x="25101" y="23864"/>
                      </a:lnTo>
                      <a:lnTo>
                        <a:pt x="4692" y="23864"/>
                      </a:lnTo>
                      <a:lnTo>
                        <a:pt x="4692" y="14591"/>
                      </a:lnTo>
                      <a:cubicBezTo>
                        <a:pt x="4692" y="9085"/>
                        <a:pt x="9269" y="4605"/>
                        <a:pt x="14897" y="4605"/>
                      </a:cubicBezTo>
                      <a:close/>
                      <a:moveTo>
                        <a:pt x="14897" y="4085"/>
                      </a:moveTo>
                      <a:cubicBezTo>
                        <a:pt x="8982" y="4085"/>
                        <a:pt x="4172" y="8798"/>
                        <a:pt x="4172" y="14591"/>
                      </a:cubicBezTo>
                      <a:lnTo>
                        <a:pt x="4172" y="24124"/>
                      </a:lnTo>
                      <a:cubicBezTo>
                        <a:pt x="4172" y="24267"/>
                        <a:pt x="4288" y="24384"/>
                        <a:pt x="4432" y="24384"/>
                      </a:cubicBezTo>
                      <a:lnTo>
                        <a:pt x="25361" y="24384"/>
                      </a:lnTo>
                      <a:cubicBezTo>
                        <a:pt x="25504" y="24384"/>
                        <a:pt x="25621" y="24267"/>
                        <a:pt x="25621" y="24124"/>
                      </a:cubicBezTo>
                      <a:lnTo>
                        <a:pt x="25621" y="14591"/>
                      </a:lnTo>
                      <a:cubicBezTo>
                        <a:pt x="25621" y="8798"/>
                        <a:pt x="20809" y="4085"/>
                        <a:pt x="14897" y="4085"/>
                      </a:cubicBezTo>
                      <a:close/>
                      <a:moveTo>
                        <a:pt x="14897" y="521"/>
                      </a:moveTo>
                      <a:cubicBezTo>
                        <a:pt x="22823" y="521"/>
                        <a:pt x="29272" y="6832"/>
                        <a:pt x="29272" y="14591"/>
                      </a:cubicBezTo>
                      <a:lnTo>
                        <a:pt x="29272" y="26164"/>
                      </a:lnTo>
                      <a:cubicBezTo>
                        <a:pt x="29272" y="27148"/>
                        <a:pt x="28454" y="27947"/>
                        <a:pt x="27446" y="27947"/>
                      </a:cubicBezTo>
                      <a:lnTo>
                        <a:pt x="2346" y="27947"/>
                      </a:lnTo>
                      <a:cubicBezTo>
                        <a:pt x="1339" y="27947"/>
                        <a:pt x="521" y="27148"/>
                        <a:pt x="521" y="26164"/>
                      </a:cubicBezTo>
                      <a:lnTo>
                        <a:pt x="521" y="14589"/>
                      </a:lnTo>
                      <a:cubicBezTo>
                        <a:pt x="521" y="6832"/>
                        <a:pt x="6969" y="521"/>
                        <a:pt x="14897" y="521"/>
                      </a:cubicBezTo>
                      <a:close/>
                      <a:moveTo>
                        <a:pt x="14897" y="0"/>
                      </a:moveTo>
                      <a:cubicBezTo>
                        <a:pt x="6682" y="0"/>
                        <a:pt x="0" y="6545"/>
                        <a:pt x="0" y="14591"/>
                      </a:cubicBezTo>
                      <a:lnTo>
                        <a:pt x="0" y="26164"/>
                      </a:lnTo>
                      <a:cubicBezTo>
                        <a:pt x="0" y="27435"/>
                        <a:pt x="1052" y="28467"/>
                        <a:pt x="2346" y="28467"/>
                      </a:cubicBezTo>
                      <a:lnTo>
                        <a:pt x="27446" y="28467"/>
                      </a:lnTo>
                      <a:cubicBezTo>
                        <a:pt x="28741" y="28467"/>
                        <a:pt x="29793" y="27435"/>
                        <a:pt x="29793" y="26166"/>
                      </a:cubicBezTo>
                      <a:lnTo>
                        <a:pt x="29793" y="14591"/>
                      </a:lnTo>
                      <a:cubicBezTo>
                        <a:pt x="29793" y="6545"/>
                        <a:pt x="23110" y="0"/>
                        <a:pt x="148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4736275" y="1216150"/>
                  <a:ext cx="798975" cy="660900"/>
                </a:xfrm>
                <a:custGeom>
                  <a:avLst/>
                  <a:gdLst/>
                  <a:ahLst/>
                  <a:cxnLst/>
                  <a:rect l="l" t="t" r="r" b="b"/>
                  <a:pathLst>
                    <a:path w="31959" h="26436" extrusionOk="0">
                      <a:moveTo>
                        <a:pt x="0" y="0"/>
                      </a:moveTo>
                      <a:lnTo>
                        <a:pt x="0" y="26436"/>
                      </a:lnTo>
                      <a:lnTo>
                        <a:pt x="31958" y="26436"/>
                      </a:lnTo>
                      <a:lnTo>
                        <a:pt x="31958"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4742800" y="1209650"/>
                  <a:ext cx="812000" cy="673900"/>
                </a:xfrm>
                <a:custGeom>
                  <a:avLst/>
                  <a:gdLst/>
                  <a:ahLst/>
                  <a:cxnLst/>
                  <a:rect l="l" t="t" r="r" b="b"/>
                  <a:pathLst>
                    <a:path w="32480" h="26956" extrusionOk="0">
                      <a:moveTo>
                        <a:pt x="31960" y="521"/>
                      </a:moveTo>
                      <a:lnTo>
                        <a:pt x="31960" y="26435"/>
                      </a:lnTo>
                      <a:lnTo>
                        <a:pt x="522" y="26435"/>
                      </a:lnTo>
                      <a:lnTo>
                        <a:pt x="522" y="521"/>
                      </a:lnTo>
                      <a:close/>
                      <a:moveTo>
                        <a:pt x="260" y="0"/>
                      </a:moveTo>
                      <a:cubicBezTo>
                        <a:pt x="117" y="0"/>
                        <a:pt x="1" y="117"/>
                        <a:pt x="2" y="260"/>
                      </a:cubicBezTo>
                      <a:lnTo>
                        <a:pt x="2" y="26696"/>
                      </a:lnTo>
                      <a:cubicBezTo>
                        <a:pt x="1" y="26840"/>
                        <a:pt x="118" y="26956"/>
                        <a:pt x="262" y="26956"/>
                      </a:cubicBezTo>
                      <a:lnTo>
                        <a:pt x="32219" y="26956"/>
                      </a:lnTo>
                      <a:cubicBezTo>
                        <a:pt x="32363" y="26956"/>
                        <a:pt x="32480" y="26840"/>
                        <a:pt x="32480" y="26696"/>
                      </a:cubicBezTo>
                      <a:lnTo>
                        <a:pt x="32480" y="260"/>
                      </a:lnTo>
                      <a:cubicBezTo>
                        <a:pt x="32480" y="117"/>
                        <a:pt x="32365" y="0"/>
                        <a:pt x="32221" y="0"/>
                      </a:cubicBezTo>
                      <a:cubicBezTo>
                        <a:pt x="32221" y="0"/>
                        <a:pt x="32220" y="0"/>
                        <a:pt x="32219" y="0"/>
                      </a:cubicBezTo>
                      <a:lnTo>
                        <a:pt x="262" y="0"/>
                      </a:lnTo>
                      <a:cubicBezTo>
                        <a:pt x="262" y="0"/>
                        <a:pt x="261" y="0"/>
                        <a:pt x="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4427675" y="1405450"/>
                  <a:ext cx="173950" cy="310225"/>
                </a:xfrm>
                <a:custGeom>
                  <a:avLst/>
                  <a:gdLst/>
                  <a:ahLst/>
                  <a:cxnLst/>
                  <a:rect l="l" t="t" r="r" b="b"/>
                  <a:pathLst>
                    <a:path w="6958" h="12409" extrusionOk="0">
                      <a:moveTo>
                        <a:pt x="3479" y="0"/>
                      </a:moveTo>
                      <a:cubicBezTo>
                        <a:pt x="1557" y="0"/>
                        <a:pt x="0" y="1525"/>
                        <a:pt x="0" y="3406"/>
                      </a:cubicBezTo>
                      <a:cubicBezTo>
                        <a:pt x="0" y="4702"/>
                        <a:pt x="739" y="5828"/>
                        <a:pt x="1826" y="6403"/>
                      </a:cubicBezTo>
                      <a:lnTo>
                        <a:pt x="1242" y="12408"/>
                      </a:lnTo>
                      <a:lnTo>
                        <a:pt x="5717" y="12408"/>
                      </a:lnTo>
                      <a:lnTo>
                        <a:pt x="5132" y="6403"/>
                      </a:lnTo>
                      <a:cubicBezTo>
                        <a:pt x="6219" y="5828"/>
                        <a:pt x="6958" y="4702"/>
                        <a:pt x="6958" y="3406"/>
                      </a:cubicBezTo>
                      <a:cubicBezTo>
                        <a:pt x="6958" y="1525"/>
                        <a:pt x="5401" y="0"/>
                        <a:pt x="34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4434200" y="1398925"/>
                  <a:ext cx="187000" cy="323250"/>
                </a:xfrm>
                <a:custGeom>
                  <a:avLst/>
                  <a:gdLst/>
                  <a:ahLst/>
                  <a:cxnLst/>
                  <a:rect l="l" t="t" r="r" b="b"/>
                  <a:pathLst>
                    <a:path w="7480" h="12930" extrusionOk="0">
                      <a:moveTo>
                        <a:pt x="3740" y="522"/>
                      </a:moveTo>
                      <a:cubicBezTo>
                        <a:pt x="5515" y="522"/>
                        <a:pt x="6960" y="1932"/>
                        <a:pt x="6960" y="3666"/>
                      </a:cubicBezTo>
                      <a:cubicBezTo>
                        <a:pt x="6960" y="4823"/>
                        <a:pt x="6312" y="5883"/>
                        <a:pt x="5271" y="6434"/>
                      </a:cubicBezTo>
                      <a:cubicBezTo>
                        <a:pt x="5177" y="6484"/>
                        <a:pt x="5123" y="6585"/>
                        <a:pt x="5134" y="6690"/>
                      </a:cubicBezTo>
                      <a:lnTo>
                        <a:pt x="5691" y="12409"/>
                      </a:lnTo>
                      <a:lnTo>
                        <a:pt x="1792" y="12409"/>
                      </a:lnTo>
                      <a:lnTo>
                        <a:pt x="2347" y="6690"/>
                      </a:lnTo>
                      <a:cubicBezTo>
                        <a:pt x="2357" y="6585"/>
                        <a:pt x="2303" y="6484"/>
                        <a:pt x="2209" y="6434"/>
                      </a:cubicBezTo>
                      <a:cubicBezTo>
                        <a:pt x="1168" y="5883"/>
                        <a:pt x="521" y="4823"/>
                        <a:pt x="521" y="3666"/>
                      </a:cubicBezTo>
                      <a:cubicBezTo>
                        <a:pt x="521" y="1932"/>
                        <a:pt x="1965" y="522"/>
                        <a:pt x="3740" y="522"/>
                      </a:cubicBezTo>
                      <a:close/>
                      <a:moveTo>
                        <a:pt x="3740" y="1"/>
                      </a:moveTo>
                      <a:cubicBezTo>
                        <a:pt x="1678" y="1"/>
                        <a:pt x="1" y="1645"/>
                        <a:pt x="1" y="3667"/>
                      </a:cubicBezTo>
                      <a:cubicBezTo>
                        <a:pt x="1" y="4958"/>
                        <a:pt x="691" y="6147"/>
                        <a:pt x="1812" y="6809"/>
                      </a:cubicBezTo>
                      <a:lnTo>
                        <a:pt x="1244" y="12644"/>
                      </a:lnTo>
                      <a:cubicBezTo>
                        <a:pt x="1230" y="12796"/>
                        <a:pt x="1350" y="12930"/>
                        <a:pt x="1503" y="12930"/>
                      </a:cubicBezTo>
                      <a:lnTo>
                        <a:pt x="5977" y="12930"/>
                      </a:lnTo>
                      <a:cubicBezTo>
                        <a:pt x="6130" y="12930"/>
                        <a:pt x="6250" y="12796"/>
                        <a:pt x="6236" y="12644"/>
                      </a:cubicBezTo>
                      <a:lnTo>
                        <a:pt x="5668" y="6809"/>
                      </a:lnTo>
                      <a:cubicBezTo>
                        <a:pt x="6789" y="6146"/>
                        <a:pt x="7479" y="4958"/>
                        <a:pt x="7479" y="3667"/>
                      </a:cubicBezTo>
                      <a:cubicBezTo>
                        <a:pt x="7479" y="1645"/>
                        <a:pt x="5801" y="1"/>
                        <a:pt x="37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 name="Google Shape;285;p29"/>
            <p:cNvGrpSpPr/>
            <p:nvPr/>
          </p:nvGrpSpPr>
          <p:grpSpPr>
            <a:xfrm rot="10800000">
              <a:off x="3474186" y="4232201"/>
              <a:ext cx="183381" cy="1017092"/>
              <a:chOff x="-5634475" y="-504725"/>
              <a:chExt cx="188025" cy="1042850"/>
            </a:xfrm>
          </p:grpSpPr>
          <p:sp>
            <p:nvSpPr>
              <p:cNvPr id="286" name="Google Shape;286;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9"/>
            <p:cNvGrpSpPr/>
            <p:nvPr/>
          </p:nvGrpSpPr>
          <p:grpSpPr>
            <a:xfrm rot="10800000">
              <a:off x="2618037" y="4358300"/>
              <a:ext cx="72367" cy="518274"/>
              <a:chOff x="-4201325" y="-449025"/>
              <a:chExt cx="74200" cy="531400"/>
            </a:xfrm>
          </p:grpSpPr>
          <p:sp>
            <p:nvSpPr>
              <p:cNvPr id="289" name="Google Shape;289;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pic>
        <p:nvPicPr>
          <p:cNvPr id="2" name="Picture 1" descr="A computer with a shield and padlock&#10;&#10;Description automatically generated">
            <a:extLst>
              <a:ext uri="{FF2B5EF4-FFF2-40B4-BE49-F238E27FC236}">
                <a16:creationId xmlns:a16="http://schemas.microsoft.com/office/drawing/2014/main" id="{5EF2DCAA-974E-F748-2042-CD992EC5D416}"/>
              </a:ext>
            </a:extLst>
          </p:cNvPr>
          <p:cNvPicPr>
            <a:picLocks noChangeAspect="1"/>
          </p:cNvPicPr>
          <p:nvPr/>
        </p:nvPicPr>
        <p:blipFill>
          <a:blip r:embed="rId3"/>
          <a:stretch>
            <a:fillRect/>
          </a:stretch>
        </p:blipFill>
        <p:spPr>
          <a:xfrm>
            <a:off x="3001940" y="1188472"/>
            <a:ext cx="3069660" cy="2844843"/>
          </a:xfrm>
          <a:prstGeom prst="rect">
            <a:avLst/>
          </a:prstGeom>
        </p:spPr>
      </p:pic>
      <p:sp>
        <p:nvSpPr>
          <p:cNvPr id="1929" name="Google Shape;1929;p48"/>
          <p:cNvSpPr txBox="1">
            <a:spLocks noGrp="1"/>
          </p:cNvSpPr>
          <p:nvPr>
            <p:ph type="title"/>
          </p:nvPr>
        </p:nvSpPr>
        <p:spPr>
          <a:xfrm>
            <a:off x="203872" y="158113"/>
            <a:ext cx="6084000" cy="539700"/>
          </a:xfrm>
          <a:prstGeom prst="rect">
            <a:avLst/>
          </a:prstGeom>
        </p:spPr>
        <p:txBody>
          <a:bodyPr spcFirstLastPara="1" wrap="square" lIns="91425" tIns="91425" rIns="91425" bIns="91425" anchor="t" anchorCtr="0">
            <a:noAutofit/>
          </a:bodyPr>
          <a:lstStyle/>
          <a:p>
            <a:r>
              <a:rPr lang="en"/>
              <a:t>WHY CHOOSE FIREEYE AS VENDOR</a:t>
            </a:r>
            <a:endParaRPr lang="en-US"/>
          </a:p>
        </p:txBody>
      </p:sp>
      <p:sp>
        <p:nvSpPr>
          <p:cNvPr id="2031" name="Google Shape;2031;p48"/>
          <p:cNvSpPr txBox="1">
            <a:spLocks noGrp="1"/>
          </p:cNvSpPr>
          <p:nvPr>
            <p:ph type="body" idx="4294967295"/>
          </p:nvPr>
        </p:nvSpPr>
        <p:spPr>
          <a:xfrm>
            <a:off x="207787" y="1382115"/>
            <a:ext cx="2207704" cy="1424351"/>
          </a:xfrm>
          <a:prstGeom prst="rect">
            <a:avLst/>
          </a:prstGeom>
        </p:spPr>
        <p:txBody>
          <a:bodyPr spcFirstLastPara="1" wrap="square" lIns="91425" tIns="91425" rIns="91425" bIns="91425" anchor="t" anchorCtr="0">
            <a:noAutofit/>
          </a:bodyPr>
          <a:lstStyle/>
          <a:p>
            <a:pPr marL="285750" indent="-285750" algn="r">
              <a:spcAft>
                <a:spcPts val="1600"/>
              </a:spcAft>
              <a:buFont typeface="Arial"/>
              <a:buChar char="•"/>
            </a:pPr>
            <a:r>
              <a:rPr lang="en" sz="1200"/>
              <a:t>Well established cybersecurity company</a:t>
            </a:r>
            <a:endParaRPr lang="en-US" sz="1200"/>
          </a:p>
          <a:p>
            <a:pPr marL="285750" indent="-285750" algn="r">
              <a:spcAft>
                <a:spcPts val="1600"/>
              </a:spcAft>
              <a:buFont typeface="Arial"/>
              <a:buChar char="•"/>
            </a:pPr>
            <a:r>
              <a:rPr lang="en" sz="1200"/>
              <a:t>Strong reputation</a:t>
            </a:r>
          </a:p>
        </p:txBody>
      </p:sp>
      <p:sp>
        <p:nvSpPr>
          <p:cNvPr id="2032" name="Google Shape;2032;p48"/>
          <p:cNvSpPr txBox="1">
            <a:spLocks noGrp="1"/>
          </p:cNvSpPr>
          <p:nvPr>
            <p:ph type="title" idx="4294967295"/>
          </p:nvPr>
        </p:nvSpPr>
        <p:spPr>
          <a:xfrm>
            <a:off x="544338" y="1017614"/>
            <a:ext cx="1808400" cy="539700"/>
          </a:xfrm>
          <a:prstGeom prst="rect">
            <a:avLst/>
          </a:prstGeom>
        </p:spPr>
        <p:txBody>
          <a:bodyPr spcFirstLastPara="1" wrap="square" lIns="91425" tIns="91425" rIns="91425" bIns="91425" anchor="t" anchorCtr="0">
            <a:noAutofit/>
          </a:bodyPr>
          <a:lstStyle/>
          <a:p>
            <a:pPr algn="r"/>
            <a:r>
              <a:rPr lang="en" sz="1800"/>
              <a:t>Expertise</a:t>
            </a:r>
            <a:endParaRPr lang="en-US"/>
          </a:p>
        </p:txBody>
      </p:sp>
      <p:sp>
        <p:nvSpPr>
          <p:cNvPr id="2033" name="Google Shape;2033;p48"/>
          <p:cNvSpPr txBox="1">
            <a:spLocks noGrp="1"/>
          </p:cNvSpPr>
          <p:nvPr>
            <p:ph type="body" idx="4294967295"/>
          </p:nvPr>
        </p:nvSpPr>
        <p:spPr>
          <a:xfrm>
            <a:off x="27726" y="3447344"/>
            <a:ext cx="2011984" cy="2027165"/>
          </a:xfrm>
          <a:prstGeom prst="rect">
            <a:avLst/>
          </a:prstGeom>
        </p:spPr>
        <p:txBody>
          <a:bodyPr spcFirstLastPara="1" wrap="square" lIns="91425" tIns="91425" rIns="91425" bIns="91425" anchor="t" anchorCtr="0">
            <a:noAutofit/>
          </a:bodyPr>
          <a:lstStyle/>
          <a:p>
            <a:pPr marL="171450" indent="-171450" algn="r">
              <a:spcAft>
                <a:spcPts val="1600"/>
              </a:spcAft>
              <a:buFont typeface="Arial"/>
              <a:buChar char="•"/>
            </a:pPr>
            <a:r>
              <a:rPr lang="en" sz="1200"/>
              <a:t>Network Security</a:t>
            </a:r>
          </a:p>
          <a:p>
            <a:pPr marL="171450" indent="-171450" algn="r">
              <a:spcAft>
                <a:spcPts val="1600"/>
              </a:spcAft>
              <a:buFont typeface="Arial"/>
              <a:buChar char="•"/>
            </a:pPr>
            <a:r>
              <a:rPr lang="en" sz="1200"/>
              <a:t>Email Security</a:t>
            </a:r>
          </a:p>
          <a:p>
            <a:pPr marL="171450" indent="-171450" algn="r">
              <a:spcAft>
                <a:spcPts val="1600"/>
              </a:spcAft>
              <a:buFont typeface="Arial"/>
              <a:buChar char="•"/>
            </a:pPr>
            <a:r>
              <a:rPr lang="en" sz="1200"/>
              <a:t>Endpoint Security</a:t>
            </a:r>
          </a:p>
          <a:p>
            <a:pPr marL="171450" indent="-171450" algn="r">
              <a:spcAft>
                <a:spcPts val="1600"/>
              </a:spcAft>
              <a:buFont typeface="Arial"/>
              <a:buChar char="•"/>
            </a:pPr>
            <a:r>
              <a:rPr lang="en" sz="1200"/>
              <a:t>Incident Response</a:t>
            </a:r>
          </a:p>
        </p:txBody>
      </p:sp>
      <p:sp>
        <p:nvSpPr>
          <p:cNvPr id="2034" name="Google Shape;2034;p48"/>
          <p:cNvSpPr txBox="1">
            <a:spLocks noGrp="1"/>
          </p:cNvSpPr>
          <p:nvPr>
            <p:ph type="title" idx="4294967295"/>
          </p:nvPr>
        </p:nvSpPr>
        <p:spPr>
          <a:xfrm>
            <a:off x="262503" y="2832323"/>
            <a:ext cx="1808400" cy="539700"/>
          </a:xfrm>
          <a:prstGeom prst="rect">
            <a:avLst/>
          </a:prstGeom>
        </p:spPr>
        <p:txBody>
          <a:bodyPr spcFirstLastPara="1" wrap="square" lIns="91425" tIns="91425" rIns="91425" bIns="91425" anchor="t" anchorCtr="0">
            <a:noAutofit/>
          </a:bodyPr>
          <a:lstStyle/>
          <a:p>
            <a:pPr algn="r"/>
            <a:r>
              <a:rPr lang="en" sz="1800"/>
              <a:t>Comprehensive Solutions</a:t>
            </a:r>
          </a:p>
        </p:txBody>
      </p:sp>
      <p:sp>
        <p:nvSpPr>
          <p:cNvPr id="2035" name="Google Shape;2035;p48"/>
          <p:cNvSpPr txBox="1">
            <a:spLocks noGrp="1"/>
          </p:cNvSpPr>
          <p:nvPr>
            <p:ph type="body" idx="4294967295"/>
          </p:nvPr>
        </p:nvSpPr>
        <p:spPr>
          <a:xfrm>
            <a:off x="6681666" y="1820525"/>
            <a:ext cx="2301649" cy="1252117"/>
          </a:xfrm>
          <a:prstGeom prst="rect">
            <a:avLst/>
          </a:prstGeom>
        </p:spPr>
        <p:txBody>
          <a:bodyPr spcFirstLastPara="1" wrap="square" lIns="91425" tIns="91425" rIns="91425" bIns="91425" anchor="t" anchorCtr="0">
            <a:noAutofit/>
          </a:bodyPr>
          <a:lstStyle/>
          <a:p>
            <a:pPr marL="171450" indent="-171450">
              <a:spcAft>
                <a:spcPts val="1600"/>
              </a:spcAft>
              <a:buFont typeface="Arial"/>
              <a:buChar char="•"/>
            </a:pPr>
            <a:r>
              <a:rPr lang="en" sz="1200"/>
              <a:t>$7995/year for any # of endpoints</a:t>
            </a:r>
          </a:p>
          <a:p>
            <a:pPr marL="171450" indent="-171450">
              <a:spcAft>
                <a:spcPts val="1600"/>
              </a:spcAft>
              <a:buFont typeface="Arial"/>
              <a:buChar char="•"/>
            </a:pPr>
            <a:r>
              <a:rPr lang="en" sz="1200"/>
              <a:t>Closest competitor is 2x of that at $16,666/year</a:t>
            </a:r>
          </a:p>
        </p:txBody>
      </p:sp>
      <p:sp>
        <p:nvSpPr>
          <p:cNvPr id="2036" name="Google Shape;2036;p48"/>
          <p:cNvSpPr txBox="1">
            <a:spLocks noGrp="1"/>
          </p:cNvSpPr>
          <p:nvPr>
            <p:ph type="title" idx="4294967295"/>
          </p:nvPr>
        </p:nvSpPr>
        <p:spPr>
          <a:xfrm>
            <a:off x="6681666" y="1440368"/>
            <a:ext cx="1808400" cy="539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sz="1800"/>
              <a:t>Pricing</a:t>
            </a:r>
            <a:endParaRPr lang="en-US"/>
          </a:p>
        </p:txBody>
      </p:sp>
      <p:sp>
        <p:nvSpPr>
          <p:cNvPr id="2037" name="Google Shape;2037;p48"/>
          <p:cNvSpPr txBox="1">
            <a:spLocks noGrp="1"/>
          </p:cNvSpPr>
          <p:nvPr>
            <p:ph type="body" idx="4294967295"/>
          </p:nvPr>
        </p:nvSpPr>
        <p:spPr>
          <a:xfrm>
            <a:off x="6658180" y="3987528"/>
            <a:ext cx="2747889" cy="1479152"/>
          </a:xfrm>
          <a:prstGeom prst="rect">
            <a:avLst/>
          </a:prstGeom>
        </p:spPr>
        <p:txBody>
          <a:bodyPr spcFirstLastPara="1" wrap="square" lIns="91425" tIns="91425" rIns="91425" bIns="91425" anchor="t" anchorCtr="0">
            <a:noAutofit/>
          </a:bodyPr>
          <a:lstStyle/>
          <a:p>
            <a:pPr marL="171450" indent="-171450">
              <a:spcAft>
                <a:spcPts val="1600"/>
              </a:spcAft>
              <a:buFont typeface="Arial"/>
              <a:buChar char="•"/>
            </a:pPr>
            <a:r>
              <a:rPr lang="en" sz="1200"/>
              <a:t>Employee cyber security awareness</a:t>
            </a:r>
          </a:p>
          <a:p>
            <a:pPr marL="171450" indent="-171450">
              <a:spcAft>
                <a:spcPts val="1600"/>
              </a:spcAft>
              <a:buFont typeface="Arial"/>
              <a:buChar char="•"/>
            </a:pPr>
            <a:r>
              <a:rPr lang="en" sz="1200"/>
              <a:t>Promote Security Culture</a:t>
            </a:r>
          </a:p>
        </p:txBody>
      </p:sp>
      <p:sp>
        <p:nvSpPr>
          <p:cNvPr id="2038" name="Google Shape;2038;p48"/>
          <p:cNvSpPr txBox="1">
            <a:spLocks noGrp="1"/>
          </p:cNvSpPr>
          <p:nvPr>
            <p:ph type="title" idx="4294967295"/>
          </p:nvPr>
        </p:nvSpPr>
        <p:spPr>
          <a:xfrm>
            <a:off x="6658180" y="3349021"/>
            <a:ext cx="1808400" cy="539700"/>
          </a:xfrm>
          <a:prstGeom prst="rect">
            <a:avLst/>
          </a:prstGeom>
        </p:spPr>
        <p:txBody>
          <a:bodyPr spcFirstLastPara="1" wrap="square" lIns="91425" tIns="91425" rIns="91425" bIns="91425" anchor="t" anchorCtr="0">
            <a:noAutofit/>
          </a:bodyPr>
          <a:lstStyle/>
          <a:p>
            <a:r>
              <a:rPr lang="en" sz="1800"/>
              <a:t>Training for Employees</a:t>
            </a:r>
            <a:endParaRPr lang="en-US"/>
          </a:p>
        </p:txBody>
      </p:sp>
      <p:cxnSp>
        <p:nvCxnSpPr>
          <p:cNvPr id="2039" name="Google Shape;2039;p48"/>
          <p:cNvCxnSpPr>
            <a:cxnSpLocks/>
            <a:stCxn id="2034" idx="3"/>
          </p:cNvCxnSpPr>
          <p:nvPr/>
        </p:nvCxnSpPr>
        <p:spPr>
          <a:xfrm flipV="1">
            <a:off x="2070902" y="2398870"/>
            <a:ext cx="1063155" cy="703303"/>
          </a:xfrm>
          <a:prstGeom prst="bentConnector2">
            <a:avLst/>
          </a:prstGeom>
          <a:noFill/>
          <a:ln w="19050" cap="flat" cmpd="sng">
            <a:solidFill>
              <a:schemeClr val="accent2">
                <a:lumMod val="50000"/>
              </a:schemeClr>
            </a:solidFill>
            <a:prstDash val="solid"/>
            <a:round/>
            <a:headEnd type="oval" w="med" len="med"/>
            <a:tailEnd type="oval" w="med" len="med"/>
          </a:ln>
        </p:spPr>
      </p:cxnSp>
      <p:cxnSp>
        <p:nvCxnSpPr>
          <p:cNvPr id="2040" name="Google Shape;2040;p48"/>
          <p:cNvCxnSpPr>
            <a:cxnSpLocks/>
          </p:cNvCxnSpPr>
          <p:nvPr/>
        </p:nvCxnSpPr>
        <p:spPr>
          <a:xfrm>
            <a:off x="2415368" y="1248320"/>
            <a:ext cx="1479852" cy="220696"/>
          </a:xfrm>
          <a:prstGeom prst="bentConnector3">
            <a:avLst>
              <a:gd name="adj1" fmla="val 22186"/>
            </a:avLst>
          </a:prstGeom>
          <a:noFill/>
          <a:ln w="19050" cap="flat" cmpd="sng">
            <a:solidFill>
              <a:schemeClr val="accent2">
                <a:lumMod val="50000"/>
              </a:schemeClr>
            </a:solidFill>
            <a:prstDash val="solid"/>
            <a:round/>
            <a:headEnd type="oval" w="med" len="med"/>
            <a:tailEnd type="oval" w="med" len="med"/>
          </a:ln>
        </p:spPr>
      </p:cxnSp>
      <p:cxnSp>
        <p:nvCxnSpPr>
          <p:cNvPr id="2041" name="Google Shape;2041;p48"/>
          <p:cNvCxnSpPr>
            <a:cxnSpLocks/>
          </p:cNvCxnSpPr>
          <p:nvPr/>
        </p:nvCxnSpPr>
        <p:spPr>
          <a:xfrm flipH="1" flipV="1">
            <a:off x="4821542" y="1273299"/>
            <a:ext cx="1844467" cy="374288"/>
          </a:xfrm>
          <a:prstGeom prst="bentConnector3">
            <a:avLst>
              <a:gd name="adj1" fmla="val 37139"/>
            </a:avLst>
          </a:prstGeom>
          <a:noFill/>
          <a:ln w="19050" cap="flat" cmpd="sng">
            <a:solidFill>
              <a:schemeClr val="accent2">
                <a:lumMod val="50000"/>
              </a:schemeClr>
            </a:solidFill>
            <a:prstDash val="solid"/>
            <a:round/>
            <a:headEnd type="oval" w="med" len="med"/>
            <a:tailEnd type="oval" w="med" len="med"/>
          </a:ln>
        </p:spPr>
      </p:cxnSp>
      <p:cxnSp>
        <p:nvCxnSpPr>
          <p:cNvPr id="2042" name="Google Shape;2042;p48"/>
          <p:cNvCxnSpPr>
            <a:cxnSpLocks/>
          </p:cNvCxnSpPr>
          <p:nvPr/>
        </p:nvCxnSpPr>
        <p:spPr>
          <a:xfrm flipH="1" flipV="1">
            <a:off x="6023107" y="2433000"/>
            <a:ext cx="611586" cy="1170214"/>
          </a:xfrm>
          <a:prstGeom prst="bentConnector3">
            <a:avLst>
              <a:gd name="adj1" fmla="val 15285"/>
            </a:avLst>
          </a:prstGeom>
          <a:noFill/>
          <a:ln w="19050" cap="flat" cmpd="sng">
            <a:solidFill>
              <a:schemeClr val="accent2">
                <a:lumMod val="50000"/>
              </a:schemeClr>
            </a:solidFill>
            <a:prstDash val="solid"/>
            <a:round/>
            <a:headEnd type="oval" w="med" len="med"/>
            <a:tailEnd type="oval" w="med" len="med"/>
          </a:ln>
        </p:spPr>
      </p:cxnSp>
      <p:pic>
        <p:nvPicPr>
          <p:cNvPr id="3" name="Picture 2" descr="Mandiant">
            <a:extLst>
              <a:ext uri="{FF2B5EF4-FFF2-40B4-BE49-F238E27FC236}">
                <a16:creationId xmlns:a16="http://schemas.microsoft.com/office/drawing/2014/main" id="{E14D0224-261C-73C2-A7BC-6C7737A81817}"/>
              </a:ext>
            </a:extLst>
          </p:cNvPr>
          <p:cNvPicPr>
            <a:picLocks noChangeAspect="1"/>
          </p:cNvPicPr>
          <p:nvPr/>
        </p:nvPicPr>
        <p:blipFill>
          <a:blip r:embed="rId4"/>
          <a:stretch>
            <a:fillRect/>
          </a:stretch>
        </p:blipFill>
        <p:spPr>
          <a:xfrm>
            <a:off x="3946678" y="1977743"/>
            <a:ext cx="1250645" cy="1321104"/>
          </a:xfrm>
          <a:prstGeom prst="rect">
            <a:avLst/>
          </a:prstGeom>
        </p:spPr>
      </p:pic>
    </p:spTree>
    <p:extLst>
      <p:ext uri="{BB962C8B-B14F-4D97-AF65-F5344CB8AC3E}">
        <p14:creationId xmlns:p14="http://schemas.microsoft.com/office/powerpoint/2010/main" val="4017442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4"/>
        <p:cNvGrpSpPr/>
        <p:nvPr/>
      </p:nvGrpSpPr>
      <p:grpSpPr>
        <a:xfrm>
          <a:off x="0" y="0"/>
          <a:ext cx="0" cy="0"/>
          <a:chOff x="0" y="0"/>
          <a:chExt cx="0" cy="0"/>
        </a:xfrm>
      </p:grpSpPr>
      <p:sp>
        <p:nvSpPr>
          <p:cNvPr id="2795" name="Google Shape;2795;p57"/>
          <p:cNvSpPr txBox="1">
            <a:spLocks noGrp="1"/>
          </p:cNvSpPr>
          <p:nvPr>
            <p:ph type="title"/>
          </p:nvPr>
        </p:nvSpPr>
        <p:spPr>
          <a:xfrm>
            <a:off x="203872" y="158113"/>
            <a:ext cx="6084000" cy="539700"/>
          </a:xfrm>
          <a:prstGeom prst="rect">
            <a:avLst/>
          </a:prstGeom>
        </p:spPr>
        <p:txBody>
          <a:bodyPr spcFirstLastPara="1" wrap="square" lIns="91425" tIns="91425" rIns="91425" bIns="91425" anchor="t" anchorCtr="0">
            <a:noAutofit/>
          </a:bodyPr>
          <a:lstStyle/>
          <a:p>
            <a:r>
              <a:rPr lang="en"/>
              <a:t>CSO's PITCH TO CEO</a:t>
            </a:r>
            <a:endParaRPr lang="en-US"/>
          </a:p>
        </p:txBody>
      </p:sp>
      <p:sp>
        <p:nvSpPr>
          <p:cNvPr id="2797" name="Google Shape;2797;p57"/>
          <p:cNvSpPr txBox="1">
            <a:spLocks noGrp="1"/>
          </p:cNvSpPr>
          <p:nvPr>
            <p:ph type="body" idx="4294967295"/>
          </p:nvPr>
        </p:nvSpPr>
        <p:spPr>
          <a:xfrm>
            <a:off x="451822" y="4273577"/>
            <a:ext cx="2160731" cy="864505"/>
          </a:xfrm>
          <a:prstGeom prst="rect">
            <a:avLst/>
          </a:prstGeom>
        </p:spPr>
        <p:txBody>
          <a:bodyPr spcFirstLastPara="1" wrap="square" lIns="91425" tIns="91425" rIns="91425" bIns="91425" anchor="t" anchorCtr="0">
            <a:noAutofit/>
          </a:bodyPr>
          <a:lstStyle/>
          <a:p>
            <a:pPr marL="171450" indent="-171450">
              <a:spcAft>
                <a:spcPts val="1600"/>
              </a:spcAft>
              <a:buFont typeface="Arial"/>
              <a:buChar char="•"/>
            </a:pPr>
            <a:r>
              <a:rPr lang="en" sz="1400"/>
              <a:t>$7995/year for 200+ endpoints</a:t>
            </a:r>
            <a:endParaRPr lang="en-US"/>
          </a:p>
        </p:txBody>
      </p:sp>
      <p:sp>
        <p:nvSpPr>
          <p:cNvPr id="2798" name="Google Shape;2798;p57"/>
          <p:cNvSpPr txBox="1">
            <a:spLocks noGrp="1"/>
          </p:cNvSpPr>
          <p:nvPr>
            <p:ph type="title" idx="4294967295"/>
          </p:nvPr>
        </p:nvSpPr>
        <p:spPr>
          <a:xfrm>
            <a:off x="201290" y="3885591"/>
            <a:ext cx="2301648" cy="390955"/>
          </a:xfrm>
          <a:prstGeom prst="rect">
            <a:avLst/>
          </a:prstGeom>
        </p:spPr>
        <p:txBody>
          <a:bodyPr spcFirstLastPara="1" wrap="square" lIns="91425" tIns="91425" rIns="91425" bIns="91425" anchor="t" anchorCtr="0">
            <a:noAutofit/>
          </a:bodyPr>
          <a:lstStyle/>
          <a:p>
            <a:pPr algn="ctr"/>
            <a:r>
              <a:rPr lang="en" sz="1800"/>
              <a:t>Cost Savings</a:t>
            </a:r>
            <a:endParaRPr lang="en-US"/>
          </a:p>
        </p:txBody>
      </p:sp>
      <p:sp>
        <p:nvSpPr>
          <p:cNvPr id="2802" name="Google Shape;2802;p57"/>
          <p:cNvSpPr txBox="1">
            <a:spLocks noGrp="1"/>
          </p:cNvSpPr>
          <p:nvPr>
            <p:ph type="body" idx="4294967295"/>
          </p:nvPr>
        </p:nvSpPr>
        <p:spPr>
          <a:xfrm>
            <a:off x="4700604" y="4508441"/>
            <a:ext cx="2927950" cy="1028909"/>
          </a:xfrm>
          <a:prstGeom prst="rect">
            <a:avLst/>
          </a:prstGeom>
        </p:spPr>
        <p:txBody>
          <a:bodyPr spcFirstLastPara="1" wrap="square" lIns="91425" tIns="91425" rIns="91425" bIns="91425" anchor="t" anchorCtr="0">
            <a:noAutofit/>
          </a:bodyPr>
          <a:lstStyle/>
          <a:p>
            <a:pPr marL="171450" indent="-171450">
              <a:buFont typeface="Arial"/>
              <a:buChar char="•"/>
            </a:pPr>
            <a:r>
              <a:rPr lang="en" sz="1400"/>
              <a:t>FireEye has a strong reputation in the cybersecurity industry</a:t>
            </a:r>
            <a:endParaRPr lang="en-US"/>
          </a:p>
        </p:txBody>
      </p:sp>
      <p:sp>
        <p:nvSpPr>
          <p:cNvPr id="2803" name="Google Shape;2803;p57"/>
          <p:cNvSpPr txBox="1">
            <a:spLocks noGrp="1"/>
          </p:cNvSpPr>
          <p:nvPr>
            <p:ph type="title" idx="4294967295"/>
          </p:nvPr>
        </p:nvSpPr>
        <p:spPr>
          <a:xfrm>
            <a:off x="4497052" y="4143940"/>
            <a:ext cx="2849661" cy="390954"/>
          </a:xfrm>
          <a:prstGeom prst="rect">
            <a:avLst/>
          </a:prstGeom>
        </p:spPr>
        <p:txBody>
          <a:bodyPr spcFirstLastPara="1" wrap="square" lIns="91425" tIns="91425" rIns="91425" bIns="91425" anchor="t" anchorCtr="0">
            <a:noAutofit/>
          </a:bodyPr>
          <a:lstStyle/>
          <a:p>
            <a:pPr algn="ctr"/>
            <a:r>
              <a:rPr lang="en" sz="1800"/>
              <a:t>Reputation &amp; Trust</a:t>
            </a:r>
            <a:endParaRPr lang="en-US"/>
          </a:p>
        </p:txBody>
      </p:sp>
      <p:sp>
        <p:nvSpPr>
          <p:cNvPr id="2804" name="Google Shape;2804;p57"/>
          <p:cNvSpPr txBox="1">
            <a:spLocks noGrp="1"/>
          </p:cNvSpPr>
          <p:nvPr>
            <p:ph type="body" idx="4294967295"/>
          </p:nvPr>
        </p:nvSpPr>
        <p:spPr>
          <a:xfrm>
            <a:off x="2658400" y="1365655"/>
            <a:ext cx="2019813" cy="567013"/>
          </a:xfrm>
          <a:prstGeom prst="rect">
            <a:avLst/>
          </a:prstGeom>
        </p:spPr>
        <p:txBody>
          <a:bodyPr spcFirstLastPara="1" wrap="square" lIns="91425" tIns="91425" rIns="91425" bIns="91425" anchor="t" anchorCtr="0">
            <a:noAutofit/>
          </a:bodyPr>
          <a:lstStyle/>
          <a:p>
            <a:pPr marL="171450" indent="-171450">
              <a:spcAft>
                <a:spcPts val="1600"/>
              </a:spcAft>
              <a:buFont typeface="Arial"/>
              <a:buChar char="•"/>
            </a:pPr>
            <a:r>
              <a:rPr lang="en" sz="1400"/>
              <a:t>Provide advanced tools and expertise</a:t>
            </a:r>
            <a:endParaRPr lang="en-US"/>
          </a:p>
        </p:txBody>
      </p:sp>
      <p:sp>
        <p:nvSpPr>
          <p:cNvPr id="2805" name="Google Shape;2805;p57"/>
          <p:cNvSpPr txBox="1">
            <a:spLocks noGrp="1"/>
          </p:cNvSpPr>
          <p:nvPr>
            <p:ph type="title" idx="4294967295"/>
          </p:nvPr>
        </p:nvSpPr>
        <p:spPr>
          <a:xfrm>
            <a:off x="2814975" y="742805"/>
            <a:ext cx="2740059" cy="743248"/>
          </a:xfrm>
          <a:prstGeom prst="rect">
            <a:avLst/>
          </a:prstGeom>
        </p:spPr>
        <p:txBody>
          <a:bodyPr spcFirstLastPara="1" wrap="square" lIns="91425" tIns="91425" rIns="91425" bIns="91425" anchor="t" anchorCtr="0">
            <a:noAutofit/>
          </a:bodyPr>
          <a:lstStyle/>
          <a:p>
            <a:r>
              <a:rPr lang="en" sz="1800"/>
              <a:t>Strengthen IT Organization</a:t>
            </a:r>
            <a:endParaRPr lang="en-US"/>
          </a:p>
        </p:txBody>
      </p:sp>
      <p:sp>
        <p:nvSpPr>
          <p:cNvPr id="2806" name="Google Shape;2806;p57"/>
          <p:cNvSpPr txBox="1">
            <a:spLocks noGrp="1"/>
          </p:cNvSpPr>
          <p:nvPr>
            <p:ph type="body" idx="4294967295"/>
          </p:nvPr>
        </p:nvSpPr>
        <p:spPr>
          <a:xfrm>
            <a:off x="6116520" y="1154277"/>
            <a:ext cx="3162812" cy="1208971"/>
          </a:xfrm>
          <a:prstGeom prst="rect">
            <a:avLst/>
          </a:prstGeom>
        </p:spPr>
        <p:txBody>
          <a:bodyPr spcFirstLastPara="1" wrap="square" lIns="91425" tIns="91425" rIns="91425" bIns="91425" anchor="t" anchorCtr="0">
            <a:noAutofit/>
          </a:bodyPr>
          <a:lstStyle/>
          <a:p>
            <a:pPr marL="171450" indent="-171450">
              <a:spcAft>
                <a:spcPts val="1600"/>
              </a:spcAft>
              <a:buFont typeface="Arial"/>
              <a:buChar char="•"/>
            </a:pPr>
            <a:r>
              <a:rPr lang="en" sz="1400"/>
              <a:t>Solutions are scalable, can keep up with our evolving organization.</a:t>
            </a:r>
            <a:endParaRPr lang="en-US"/>
          </a:p>
        </p:txBody>
      </p:sp>
      <p:sp>
        <p:nvSpPr>
          <p:cNvPr id="2807" name="Google Shape;2807;p57"/>
          <p:cNvSpPr txBox="1">
            <a:spLocks noGrp="1"/>
          </p:cNvSpPr>
          <p:nvPr>
            <p:ph type="title" idx="4294967295"/>
          </p:nvPr>
        </p:nvSpPr>
        <p:spPr>
          <a:xfrm>
            <a:off x="6233940" y="781949"/>
            <a:ext cx="2599142" cy="539700"/>
          </a:xfrm>
          <a:prstGeom prst="rect">
            <a:avLst/>
          </a:prstGeom>
        </p:spPr>
        <p:txBody>
          <a:bodyPr spcFirstLastPara="1" wrap="square" lIns="91425" tIns="91425" rIns="91425" bIns="91425" anchor="t" anchorCtr="0">
            <a:noAutofit/>
          </a:bodyPr>
          <a:lstStyle/>
          <a:p>
            <a:pPr algn="ctr"/>
            <a:r>
              <a:rPr lang="en" sz="1800"/>
              <a:t>Scalability &amp; Flexibility</a:t>
            </a:r>
            <a:endParaRPr lang="en-US"/>
          </a:p>
        </p:txBody>
      </p:sp>
      <p:cxnSp>
        <p:nvCxnSpPr>
          <p:cNvPr id="2808" name="Google Shape;2808;p57"/>
          <p:cNvCxnSpPr>
            <a:cxnSpLocks/>
          </p:cNvCxnSpPr>
          <p:nvPr/>
        </p:nvCxnSpPr>
        <p:spPr>
          <a:xfrm rot="10800000">
            <a:off x="1342514" y="3348890"/>
            <a:ext cx="9600" cy="536700"/>
          </a:xfrm>
          <a:prstGeom prst="straightConnector1">
            <a:avLst/>
          </a:prstGeom>
          <a:noFill/>
          <a:ln w="19050" cap="flat" cmpd="sng">
            <a:solidFill>
              <a:schemeClr val="lt1"/>
            </a:solidFill>
            <a:prstDash val="solid"/>
            <a:round/>
            <a:headEnd type="oval" w="med" len="med"/>
            <a:tailEnd type="none" w="med" len="med"/>
          </a:ln>
        </p:spPr>
      </p:cxnSp>
      <p:cxnSp>
        <p:nvCxnSpPr>
          <p:cNvPr id="2809" name="Google Shape;2809;p57"/>
          <p:cNvCxnSpPr>
            <a:cxnSpLocks/>
          </p:cNvCxnSpPr>
          <p:nvPr/>
        </p:nvCxnSpPr>
        <p:spPr>
          <a:xfrm>
            <a:off x="3668307" y="2010956"/>
            <a:ext cx="0" cy="748660"/>
          </a:xfrm>
          <a:prstGeom prst="straightConnector1">
            <a:avLst/>
          </a:prstGeom>
          <a:noFill/>
          <a:ln w="19050" cap="flat" cmpd="sng">
            <a:solidFill>
              <a:schemeClr val="lt1"/>
            </a:solidFill>
            <a:prstDash val="solid"/>
            <a:round/>
            <a:headEnd type="oval" w="med" len="med"/>
            <a:tailEnd type="none" w="med" len="med"/>
          </a:ln>
        </p:spPr>
      </p:cxnSp>
      <p:cxnSp>
        <p:nvCxnSpPr>
          <p:cNvPr id="2810" name="Google Shape;2810;p57"/>
          <p:cNvCxnSpPr>
            <a:cxnSpLocks/>
          </p:cNvCxnSpPr>
          <p:nvPr/>
        </p:nvCxnSpPr>
        <p:spPr>
          <a:xfrm flipV="1">
            <a:off x="5898397" y="3548811"/>
            <a:ext cx="0" cy="532500"/>
          </a:xfrm>
          <a:prstGeom prst="straightConnector1">
            <a:avLst/>
          </a:prstGeom>
          <a:noFill/>
          <a:ln w="19050" cap="flat" cmpd="sng">
            <a:solidFill>
              <a:schemeClr val="lt1"/>
            </a:solidFill>
            <a:prstDash val="solid"/>
            <a:round/>
            <a:headEnd type="oval" w="med" len="med"/>
            <a:tailEnd type="none" w="med" len="med"/>
          </a:ln>
        </p:spPr>
      </p:cxnSp>
      <p:cxnSp>
        <p:nvCxnSpPr>
          <p:cNvPr id="2811" name="Google Shape;2811;p57"/>
          <p:cNvCxnSpPr>
            <a:cxnSpLocks/>
          </p:cNvCxnSpPr>
          <p:nvPr/>
        </p:nvCxnSpPr>
        <p:spPr>
          <a:xfrm>
            <a:off x="7979763" y="1807407"/>
            <a:ext cx="0" cy="1233316"/>
          </a:xfrm>
          <a:prstGeom prst="straightConnector1">
            <a:avLst/>
          </a:prstGeom>
          <a:noFill/>
          <a:ln w="19050" cap="flat" cmpd="sng">
            <a:solidFill>
              <a:schemeClr val="lt1"/>
            </a:solidFill>
            <a:prstDash val="solid"/>
            <a:round/>
            <a:headEnd type="oval" w="med" len="med"/>
            <a:tailEnd type="none" w="med" len="med"/>
          </a:ln>
        </p:spPr>
      </p:cxnSp>
      <p:pic>
        <p:nvPicPr>
          <p:cNvPr id="2" name="Picture 1" descr="A close-up of a lock&#10;&#10;Description automatically generated">
            <a:extLst>
              <a:ext uri="{FF2B5EF4-FFF2-40B4-BE49-F238E27FC236}">
                <a16:creationId xmlns:a16="http://schemas.microsoft.com/office/drawing/2014/main" id="{FECCC80A-9AAB-047F-B1D7-4F97A6BB6D0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2535" r="15353" b="-735"/>
          <a:stretch/>
        </p:blipFill>
        <p:spPr>
          <a:xfrm>
            <a:off x="2986796" y="2829055"/>
            <a:ext cx="1362757" cy="1074644"/>
          </a:xfrm>
          <a:prstGeom prst="rect">
            <a:avLst/>
          </a:prstGeom>
        </p:spPr>
      </p:pic>
      <p:pic>
        <p:nvPicPr>
          <p:cNvPr id="5" name="Picture 4" descr="A green dollar sign on a black background&#10;&#10;Description automatically generated">
            <a:extLst>
              <a:ext uri="{FF2B5EF4-FFF2-40B4-BE49-F238E27FC236}">
                <a16:creationId xmlns:a16="http://schemas.microsoft.com/office/drawing/2014/main" id="{30844656-3C34-9374-0F4D-E10BB3DC0D1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54301" y="2057792"/>
            <a:ext cx="1153178" cy="1176663"/>
          </a:xfrm>
          <a:prstGeom prst="rect">
            <a:avLst/>
          </a:prstGeom>
        </p:spPr>
      </p:pic>
      <p:pic>
        <p:nvPicPr>
          <p:cNvPr id="8" name="Picture 7" descr="A group of hands holding each other&#10;&#10;Description automatically generated">
            <a:extLst>
              <a:ext uri="{FF2B5EF4-FFF2-40B4-BE49-F238E27FC236}">
                <a16:creationId xmlns:a16="http://schemas.microsoft.com/office/drawing/2014/main" id="{2BBA7BC9-CA31-F9F7-3B27-03124416A5B6}"/>
              </a:ext>
            </a:extLst>
          </p:cNvPr>
          <p:cNvPicPr>
            <a:picLocks noChangeAspect="1"/>
          </p:cNvPicPr>
          <p:nvPr/>
        </p:nvPicPr>
        <p:blipFill rotWithShape="1">
          <a:blip r:embed="rId7">
            <a:extLst>
              <a:ext uri="{837473B0-CC2E-450A-ABE3-18F120FF3D39}">
                <a1611:picAttrSrcUrl xmlns:a1611="http://schemas.microsoft.com/office/drawing/2016/11/main" r:id="rId8"/>
              </a:ext>
            </a:extLst>
          </a:blip>
          <a:srcRect l="18075" t="750" r="15406" b="1080"/>
          <a:stretch/>
        </p:blipFill>
        <p:spPr>
          <a:xfrm>
            <a:off x="5136310" y="2196264"/>
            <a:ext cx="1447099" cy="1274240"/>
          </a:xfrm>
          <a:prstGeom prst="rect">
            <a:avLst/>
          </a:prstGeom>
        </p:spPr>
      </p:pic>
      <p:pic>
        <p:nvPicPr>
          <p:cNvPr id="11" name="Picture 10" descr="A green arrow pointing up&#10;&#10;Description automatically generated">
            <a:extLst>
              <a:ext uri="{FF2B5EF4-FFF2-40B4-BE49-F238E27FC236}">
                <a16:creationId xmlns:a16="http://schemas.microsoft.com/office/drawing/2014/main" id="{5C04BB4C-2BDF-17B9-0FE8-35D7185D87B1}"/>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7385319" y="2621463"/>
            <a:ext cx="1176560" cy="1215808"/>
          </a:xfrm>
          <a:prstGeom prst="rect">
            <a:avLst/>
          </a:prstGeom>
        </p:spPr>
      </p:pic>
    </p:spTree>
    <p:extLst>
      <p:ext uri="{BB962C8B-B14F-4D97-AF65-F5344CB8AC3E}">
        <p14:creationId xmlns:p14="http://schemas.microsoft.com/office/powerpoint/2010/main" val="1796601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0"/>
          <p:cNvSpPr txBox="1">
            <a:spLocks noGrp="1"/>
          </p:cNvSpPr>
          <p:nvPr>
            <p:ph type="title"/>
          </p:nvPr>
        </p:nvSpPr>
        <p:spPr>
          <a:xfrm>
            <a:off x="245625" y="198963"/>
            <a:ext cx="6010731" cy="488412"/>
          </a:xfrm>
          <a:prstGeom prst="rect">
            <a:avLst/>
          </a:prstGeom>
        </p:spPr>
        <p:txBody>
          <a:bodyPr spcFirstLastPara="1" wrap="square" lIns="91425" tIns="91425" rIns="91425" bIns="91425" anchor="t" anchorCtr="0">
            <a:noAutofit/>
          </a:bodyPr>
          <a:lstStyle/>
          <a:p>
            <a:r>
              <a:rPr lang="en"/>
              <a:t>CONCLUSION</a:t>
            </a:r>
            <a:endParaRPr lang="en-US"/>
          </a:p>
        </p:txBody>
      </p:sp>
      <p:sp>
        <p:nvSpPr>
          <p:cNvPr id="357" name="Google Shape;1485;p43">
            <a:extLst>
              <a:ext uri="{FF2B5EF4-FFF2-40B4-BE49-F238E27FC236}">
                <a16:creationId xmlns:a16="http://schemas.microsoft.com/office/drawing/2014/main" id="{AF4B8645-F5A7-6382-02E9-68481B4D3F0D}"/>
              </a:ext>
            </a:extLst>
          </p:cNvPr>
          <p:cNvSpPr/>
          <p:nvPr/>
        </p:nvSpPr>
        <p:spPr>
          <a:xfrm>
            <a:off x="5652881" y="1453472"/>
            <a:ext cx="3145048" cy="2855851"/>
          </a:xfrm>
          <a:custGeom>
            <a:avLst/>
            <a:gdLst/>
            <a:ahLst/>
            <a:cxnLst/>
            <a:rect l="l" t="t" r="r" b="b"/>
            <a:pathLst>
              <a:path w="215185" h="192197" extrusionOk="0">
                <a:moveTo>
                  <a:pt x="130247" y="1"/>
                </a:moveTo>
                <a:cubicBezTo>
                  <a:pt x="124539" y="1"/>
                  <a:pt x="118687" y="698"/>
                  <a:pt x="112746" y="2157"/>
                </a:cubicBezTo>
                <a:cubicBezTo>
                  <a:pt x="82237" y="9644"/>
                  <a:pt x="74490" y="42681"/>
                  <a:pt x="49070" y="57317"/>
                </a:cubicBezTo>
                <a:cubicBezTo>
                  <a:pt x="29561" y="68549"/>
                  <a:pt x="0" y="86876"/>
                  <a:pt x="4730" y="119394"/>
                </a:cubicBezTo>
                <a:cubicBezTo>
                  <a:pt x="6273" y="129991"/>
                  <a:pt x="13289" y="137733"/>
                  <a:pt x="22914" y="142078"/>
                </a:cubicBezTo>
                <a:cubicBezTo>
                  <a:pt x="36077" y="148019"/>
                  <a:pt x="54482" y="145601"/>
                  <a:pt x="66214" y="154273"/>
                </a:cubicBezTo>
                <a:cubicBezTo>
                  <a:pt x="79812" y="164323"/>
                  <a:pt x="91045" y="178511"/>
                  <a:pt x="120605" y="189154"/>
                </a:cubicBezTo>
                <a:cubicBezTo>
                  <a:pt x="126420" y="191247"/>
                  <a:pt x="132420" y="192196"/>
                  <a:pt x="138425" y="192196"/>
                </a:cubicBezTo>
                <a:cubicBezTo>
                  <a:pt x="156564" y="192196"/>
                  <a:pt x="174751" y="183534"/>
                  <a:pt x="188024" y="171564"/>
                </a:cubicBezTo>
                <a:cubicBezTo>
                  <a:pt x="209771" y="151955"/>
                  <a:pt x="215185" y="120333"/>
                  <a:pt x="212731" y="92256"/>
                </a:cubicBezTo>
                <a:cubicBezTo>
                  <a:pt x="210981" y="72254"/>
                  <a:pt x="204424" y="52744"/>
                  <a:pt x="192850" y="35630"/>
                </a:cubicBezTo>
                <a:cubicBezTo>
                  <a:pt x="178024" y="13706"/>
                  <a:pt x="155547" y="1"/>
                  <a:pt x="13024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8" name="Picture 297" descr="Mandiant Security for Azure: 4-Wk Assessment – Microsoft Azure Marketplace">
            <a:extLst>
              <a:ext uri="{FF2B5EF4-FFF2-40B4-BE49-F238E27FC236}">
                <a16:creationId xmlns:a16="http://schemas.microsoft.com/office/drawing/2014/main" id="{59422CC7-5BD4-B914-A881-7B38AD40587B}"/>
              </a:ext>
            </a:extLst>
          </p:cNvPr>
          <p:cNvPicPr>
            <a:picLocks noChangeAspect="1"/>
          </p:cNvPicPr>
          <p:nvPr/>
        </p:nvPicPr>
        <p:blipFill>
          <a:blip r:embed="rId3"/>
          <a:stretch>
            <a:fillRect/>
          </a:stretch>
        </p:blipFill>
        <p:spPr>
          <a:xfrm>
            <a:off x="6455601" y="1895345"/>
            <a:ext cx="2057400" cy="2057400"/>
          </a:xfrm>
          <a:prstGeom prst="rect">
            <a:avLst/>
          </a:prstGeom>
        </p:spPr>
      </p:pic>
      <p:sp>
        <p:nvSpPr>
          <p:cNvPr id="5" name="Text Placeholder 2">
            <a:extLst>
              <a:ext uri="{FF2B5EF4-FFF2-40B4-BE49-F238E27FC236}">
                <a16:creationId xmlns:a16="http://schemas.microsoft.com/office/drawing/2014/main" id="{CFB2857A-6106-0DA0-6486-8BA3E1A5643D}"/>
              </a:ext>
            </a:extLst>
          </p:cNvPr>
          <p:cNvSpPr txBox="1">
            <a:spLocks/>
          </p:cNvSpPr>
          <p:nvPr/>
        </p:nvSpPr>
        <p:spPr>
          <a:xfrm>
            <a:off x="290834" y="756333"/>
            <a:ext cx="5276631" cy="19576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9pPr>
          </a:lstStyle>
          <a:p>
            <a:pPr marL="152400" indent="0">
              <a:buNone/>
            </a:pPr>
            <a:r>
              <a:rPr lang="en-US" sz="1600">
                <a:solidFill>
                  <a:srgbClr val="1F1C51"/>
                </a:solidFill>
              </a:rPr>
              <a:t>-&gt; </a:t>
            </a:r>
            <a:r>
              <a:rPr lang="en-US" sz="1600" b="1" u="sng">
                <a:solidFill>
                  <a:srgbClr val="1F1C51"/>
                </a:solidFill>
              </a:rPr>
              <a:t>FireEye</a:t>
            </a:r>
            <a:r>
              <a:rPr lang="en-US" sz="1600" b="1">
                <a:solidFill>
                  <a:srgbClr val="1F1C51"/>
                </a:solidFill>
              </a:rPr>
              <a:t>:</a:t>
            </a:r>
            <a:br>
              <a:rPr lang="en-US" sz="1600">
                <a:solidFill>
                  <a:srgbClr val="29261B"/>
                </a:solidFill>
              </a:rPr>
            </a:br>
            <a:endParaRPr lang="en-US" sz="1600">
              <a:solidFill>
                <a:srgbClr val="29261B"/>
              </a:solidFill>
            </a:endParaRPr>
          </a:p>
          <a:p>
            <a:r>
              <a:rPr lang="en-US" sz="1600">
                <a:solidFill>
                  <a:srgbClr val="29261B"/>
                </a:solidFill>
              </a:rPr>
              <a:t>Leader when it comes to providing Cyber Security solutions.</a:t>
            </a:r>
            <a:endParaRPr lang="en-US"/>
          </a:p>
          <a:p>
            <a:endParaRPr lang="en-US" sz="1600">
              <a:solidFill>
                <a:srgbClr val="29261B"/>
              </a:solidFill>
            </a:endParaRPr>
          </a:p>
          <a:p>
            <a:r>
              <a:rPr lang="en-US" sz="1600">
                <a:solidFill>
                  <a:srgbClr val="29261B"/>
                </a:solidFill>
              </a:rPr>
              <a:t>Employ a unique approach of using AI, ML and Humans.</a:t>
            </a:r>
          </a:p>
        </p:txBody>
      </p:sp>
      <p:cxnSp>
        <p:nvCxnSpPr>
          <p:cNvPr id="7" name="Google Shape;1290;p40">
            <a:extLst>
              <a:ext uri="{FF2B5EF4-FFF2-40B4-BE49-F238E27FC236}">
                <a16:creationId xmlns:a16="http://schemas.microsoft.com/office/drawing/2014/main" id="{7F6ECD57-70D3-811C-F41A-D66DD03FC389}"/>
              </a:ext>
            </a:extLst>
          </p:cNvPr>
          <p:cNvCxnSpPr/>
          <p:nvPr/>
        </p:nvCxnSpPr>
        <p:spPr>
          <a:xfrm>
            <a:off x="247520" y="2770135"/>
            <a:ext cx="5278417" cy="22180"/>
          </a:xfrm>
          <a:prstGeom prst="straightConnector1">
            <a:avLst/>
          </a:prstGeom>
          <a:noFill/>
          <a:ln w="19050" cap="flat" cmpd="sng">
            <a:solidFill>
              <a:schemeClr val="accent1"/>
            </a:solidFill>
            <a:prstDash val="solid"/>
            <a:round/>
            <a:headEnd type="oval" w="med" len="med"/>
            <a:tailEnd type="oval" w="med" len="med"/>
          </a:ln>
        </p:spPr>
      </p:cxnSp>
      <p:sp>
        <p:nvSpPr>
          <p:cNvPr id="8" name="Text Placeholder 2">
            <a:extLst>
              <a:ext uri="{FF2B5EF4-FFF2-40B4-BE49-F238E27FC236}">
                <a16:creationId xmlns:a16="http://schemas.microsoft.com/office/drawing/2014/main" id="{CAFD80E2-CC7F-009F-FEF5-41E3BC18868F}"/>
              </a:ext>
            </a:extLst>
          </p:cNvPr>
          <p:cNvSpPr txBox="1">
            <a:spLocks/>
          </p:cNvSpPr>
          <p:nvPr/>
        </p:nvSpPr>
        <p:spPr>
          <a:xfrm>
            <a:off x="290833" y="2880408"/>
            <a:ext cx="5276631" cy="2262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9pPr>
          </a:lstStyle>
          <a:p>
            <a:pPr marL="152400" indent="0">
              <a:buNone/>
            </a:pPr>
            <a:r>
              <a:rPr lang="en-US" sz="1600">
                <a:solidFill>
                  <a:srgbClr val="1F1C51"/>
                </a:solidFill>
              </a:rPr>
              <a:t>-&gt; </a:t>
            </a:r>
            <a:r>
              <a:rPr lang="en-US" sz="1600" b="1" u="sng">
                <a:solidFill>
                  <a:srgbClr val="1F1C51"/>
                </a:solidFill>
              </a:rPr>
              <a:t>Vendor Standpoint</a:t>
            </a:r>
            <a:r>
              <a:rPr lang="en-US" sz="1600" b="1">
                <a:solidFill>
                  <a:srgbClr val="1F1C51"/>
                </a:solidFill>
              </a:rPr>
              <a:t>: </a:t>
            </a:r>
            <a:endParaRPr lang="en-US">
              <a:solidFill>
                <a:srgbClr val="1F1C51"/>
              </a:solidFill>
            </a:endParaRPr>
          </a:p>
          <a:p>
            <a:endParaRPr lang="en-US" sz="1600">
              <a:solidFill>
                <a:srgbClr val="29261B"/>
              </a:solidFill>
            </a:endParaRPr>
          </a:p>
          <a:p>
            <a:r>
              <a:rPr lang="en-US" sz="1600">
                <a:solidFill>
                  <a:srgbClr val="29261B"/>
                </a:solidFill>
              </a:rPr>
              <a:t>You should review your own requirements before making this decision.</a:t>
            </a:r>
          </a:p>
          <a:p>
            <a:endParaRPr lang="en-US" sz="1600">
              <a:solidFill>
                <a:srgbClr val="29261B"/>
              </a:solidFill>
            </a:endParaRPr>
          </a:p>
          <a:p>
            <a:r>
              <a:rPr lang="en-US" sz="1600">
                <a:solidFill>
                  <a:srgbClr val="29261B"/>
                </a:solidFill>
              </a:rPr>
              <a:t>But it is most likely they would be selected, thanks to their immense expertise and reputation.</a:t>
            </a:r>
          </a:p>
          <a:p>
            <a:endParaRPr lang="en-US" sz="1600">
              <a:solidFill>
                <a:srgbClr val="29261B"/>
              </a:solidFill>
            </a:endParaRPr>
          </a:p>
          <a:p>
            <a:endParaRPr lang="en-US" sz="1600">
              <a:solidFill>
                <a:srgbClr val="29261B"/>
              </a:solidFill>
            </a:endParaRPr>
          </a:p>
        </p:txBody>
      </p:sp>
    </p:spTree>
    <p:extLst>
      <p:ext uri="{BB962C8B-B14F-4D97-AF65-F5344CB8AC3E}">
        <p14:creationId xmlns:p14="http://schemas.microsoft.com/office/powerpoint/2010/main" val="3320740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15"/>
        <p:cNvGrpSpPr/>
        <p:nvPr/>
      </p:nvGrpSpPr>
      <p:grpSpPr>
        <a:xfrm>
          <a:off x="0" y="0"/>
          <a:ext cx="0" cy="0"/>
          <a:chOff x="0" y="0"/>
          <a:chExt cx="0" cy="0"/>
        </a:xfrm>
      </p:grpSpPr>
      <p:sp>
        <p:nvSpPr>
          <p:cNvPr id="2816" name="Google Shape;2816;p58"/>
          <p:cNvSpPr txBox="1">
            <a:spLocks noGrp="1"/>
          </p:cNvSpPr>
          <p:nvPr>
            <p:ph type="title"/>
          </p:nvPr>
        </p:nvSpPr>
        <p:spPr>
          <a:xfrm>
            <a:off x="5554975" y="526350"/>
            <a:ext cx="2730600" cy="4090800"/>
          </a:xfrm>
          <a:prstGeom prst="rect">
            <a:avLst/>
          </a:prstGeom>
        </p:spPr>
        <p:txBody>
          <a:bodyPr spcFirstLastPara="1" wrap="square" lIns="91425" tIns="91425" rIns="91425" bIns="91425" anchor="ctr" anchorCtr="0">
            <a:noAutofit/>
          </a:bodyPr>
          <a:lstStyle/>
          <a:p>
            <a:r>
              <a:rPr lang="en"/>
              <a:t>Thank You!</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0"/>
          <p:cNvSpPr txBox="1">
            <a:spLocks noGrp="1"/>
          </p:cNvSpPr>
          <p:nvPr>
            <p:ph type="body" idx="1"/>
          </p:nvPr>
        </p:nvSpPr>
        <p:spPr>
          <a:xfrm>
            <a:off x="443867" y="665809"/>
            <a:ext cx="8575132" cy="3911798"/>
          </a:xfrm>
          <a:prstGeom prst="rect">
            <a:avLst/>
          </a:prstGeom>
        </p:spPr>
        <p:txBody>
          <a:bodyPr spcFirstLastPara="1" wrap="square" lIns="91425" tIns="91425" rIns="91425" bIns="91425" anchor="t" anchorCtr="0">
            <a:noAutofit/>
          </a:bodyPr>
          <a:lstStyle/>
          <a:p>
            <a:pPr>
              <a:buSzPts val="1100"/>
            </a:pPr>
            <a:r>
              <a:rPr lang="en" sz="1100">
                <a:solidFill>
                  <a:srgbClr val="000000"/>
                </a:solidFill>
                <a:latin typeface="Calibri"/>
                <a:cs typeface="Calibri"/>
              </a:rPr>
              <a:t>Sinek, Simon. “How Great Leaders Inspire Action.” Www.ted.com, 4 May 2010, www.ted.com/talks/simon_sinek_how_great_leaders_inspire_action?language=en#t-5162. Accessed 4 Mar. 2024.</a:t>
            </a:r>
            <a:endParaRPr lang="en-US"/>
          </a:p>
          <a:p>
            <a:pPr>
              <a:buSzPts val="1100"/>
            </a:pPr>
            <a:r>
              <a:rPr lang="en" sz="1100">
                <a:solidFill>
                  <a:srgbClr val="000000"/>
                </a:solidFill>
                <a:latin typeface="Calibri"/>
                <a:cs typeface="Calibri"/>
              </a:rPr>
              <a:t>“Mandiant Confirms Name Change from FireEye, Inc. To Mandiant, Inc.” Mandiant, www.mandiant.com/company/press</a:t>
            </a:r>
            <a:br>
              <a:rPr lang="en" sz="1100">
                <a:latin typeface="Calibri"/>
                <a:cs typeface="Calibri"/>
              </a:rPr>
            </a:br>
            <a:r>
              <a:rPr lang="en" sz="1100">
                <a:solidFill>
                  <a:srgbClr val="000000"/>
                </a:solidFill>
                <a:latin typeface="Calibri"/>
                <a:cs typeface="Calibri"/>
              </a:rPr>
              <a:t>-releases/</a:t>
            </a:r>
            <a:r>
              <a:rPr lang="en" sz="1100" err="1">
                <a:solidFill>
                  <a:srgbClr val="000000"/>
                </a:solidFill>
                <a:latin typeface="Calibri"/>
                <a:cs typeface="Calibri"/>
              </a:rPr>
              <a:t>mandiant</a:t>
            </a:r>
            <a:r>
              <a:rPr lang="en" sz="1100">
                <a:solidFill>
                  <a:srgbClr val="000000"/>
                </a:solidFill>
                <a:latin typeface="Calibri"/>
                <a:cs typeface="Calibri"/>
              </a:rPr>
              <a:t>-confirms-name-change-</a:t>
            </a:r>
            <a:r>
              <a:rPr lang="en" sz="1100" err="1">
                <a:solidFill>
                  <a:srgbClr val="000000"/>
                </a:solidFill>
                <a:latin typeface="Calibri"/>
                <a:cs typeface="Calibri"/>
              </a:rPr>
              <a:t>fireeye</a:t>
            </a:r>
            <a:r>
              <a:rPr lang="en" sz="1100">
                <a:solidFill>
                  <a:srgbClr val="000000"/>
                </a:solidFill>
                <a:latin typeface="Calibri"/>
                <a:cs typeface="Calibri"/>
              </a:rPr>
              <a:t>-</a:t>
            </a:r>
            <a:r>
              <a:rPr lang="en" sz="1100" err="1">
                <a:solidFill>
                  <a:srgbClr val="000000"/>
                </a:solidFill>
                <a:latin typeface="Calibri"/>
                <a:cs typeface="Calibri"/>
              </a:rPr>
              <a:t>inc</a:t>
            </a:r>
            <a:r>
              <a:rPr lang="en" sz="1100">
                <a:solidFill>
                  <a:srgbClr val="000000"/>
                </a:solidFill>
                <a:latin typeface="Calibri"/>
                <a:cs typeface="Calibri"/>
              </a:rPr>
              <a:t>-</a:t>
            </a:r>
            <a:r>
              <a:rPr lang="en" sz="1100" err="1">
                <a:solidFill>
                  <a:srgbClr val="000000"/>
                </a:solidFill>
                <a:latin typeface="Calibri"/>
                <a:cs typeface="Calibri"/>
              </a:rPr>
              <a:t>mandiant</a:t>
            </a:r>
            <a:r>
              <a:rPr lang="en" sz="1100">
                <a:solidFill>
                  <a:srgbClr val="000000"/>
                </a:solidFill>
                <a:latin typeface="Calibri"/>
                <a:cs typeface="Calibri"/>
              </a:rPr>
              <a:t>-inc. Accessed 4 Mar. 2024.</a:t>
            </a:r>
          </a:p>
          <a:p>
            <a:pPr>
              <a:buSzPts val="1100"/>
            </a:pPr>
            <a:r>
              <a:rPr lang="en" sz="1100">
                <a:solidFill>
                  <a:srgbClr val="000000"/>
                </a:solidFill>
                <a:latin typeface="Calibri"/>
                <a:cs typeface="Calibri"/>
              </a:rPr>
              <a:t>Roberts, Dan. Unleashing the Power of IT : Bringing People, Business, and Technology Together. Hoboken, Wiley, 2014.</a:t>
            </a:r>
          </a:p>
          <a:p>
            <a:pPr>
              <a:buSzPts val="1100"/>
            </a:pPr>
            <a:r>
              <a:rPr lang="en" sz="1100">
                <a:solidFill>
                  <a:srgbClr val="000000"/>
                </a:solidFill>
                <a:latin typeface="Calibri"/>
                <a:cs typeface="Calibri"/>
              </a:rPr>
              <a:t>‌McDonnell, Aine. “How to Evaluate Technology Vendors in 7 Steps.” Olive Technologies, 28 Aug. 2021, </a:t>
            </a:r>
            <a:r>
              <a:rPr lang="en" sz="1100" err="1">
                <a:solidFill>
                  <a:srgbClr val="000000"/>
                </a:solidFill>
                <a:latin typeface="Calibri"/>
                <a:cs typeface="Calibri"/>
              </a:rPr>
              <a:t>olive.app</a:t>
            </a:r>
            <a:r>
              <a:rPr lang="en" sz="1100">
                <a:solidFill>
                  <a:srgbClr val="000000"/>
                </a:solidFill>
                <a:latin typeface="Calibri"/>
                <a:cs typeface="Calibri"/>
              </a:rPr>
              <a:t>/blog/how-to-evaluate-technology-vendors-in-7-steps/.</a:t>
            </a:r>
          </a:p>
          <a:p>
            <a:pPr>
              <a:buSzPts val="1100"/>
            </a:pPr>
            <a:r>
              <a:rPr lang="en" sz="1100">
                <a:solidFill>
                  <a:srgbClr val="000000"/>
                </a:solidFill>
                <a:latin typeface="Calibri"/>
                <a:cs typeface="Calibri"/>
              </a:rPr>
              <a:t>“How to Evaluate Technology Vendors Properly.” Gartner, www.gartner.com/en/articles/how-to-evaluate-technology-vendors-properly.</a:t>
            </a:r>
          </a:p>
          <a:p>
            <a:pPr>
              <a:buSzPts val="1100"/>
            </a:pPr>
            <a:r>
              <a:rPr lang="en" sz="1100">
                <a:solidFill>
                  <a:srgbClr val="000000"/>
                </a:solidFill>
                <a:latin typeface="Calibri"/>
                <a:cs typeface="Calibri"/>
              </a:rPr>
              <a:t>‌Foundation, Customer Experience. “Choosing the Right Technology Vendors - How to Know Which Are the Real Deal and Which Aren’t?” Customer Experience Foundation, 22 Sept. 2023, www.cxfo.org/choosing-the-right-technology-vendors-how-to-know-which-are-the-real-deal-and-which-arent/#:~:text=Additionally%2C%20organisations%20should%20consider%20the. Accessed 7 Mar. 2024.</a:t>
            </a:r>
          </a:p>
          <a:p>
            <a:pPr>
              <a:buSzPts val="1100"/>
            </a:pPr>
            <a:r>
              <a:rPr lang="en" sz="1100">
                <a:solidFill>
                  <a:srgbClr val="000000"/>
                </a:solidFill>
                <a:latin typeface="Calibri"/>
                <a:cs typeface="Calibri"/>
              </a:rPr>
              <a:t>‌Jim Maholic, and Jud Brandt. IT Strategy : A 3-Dimensional Framework to Plan Your Digital Transformation and Deliver Value to Your Enterprise. United States?, Jim Maholic, 2019.</a:t>
            </a:r>
          </a:p>
          <a:p>
            <a:pPr>
              <a:buSzPts val="1100"/>
            </a:pPr>
            <a:r>
              <a:rPr lang="en" sz="1100">
                <a:solidFill>
                  <a:srgbClr val="000000"/>
                </a:solidFill>
                <a:latin typeface="Calibri"/>
                <a:cs typeface="Calibri"/>
              </a:rPr>
              <a:t>MILLER, Steven M., and Lipika BHATTACHARYA. "Cybersecurity at FireEye: Human+ AI." (2021): 1-18.</a:t>
            </a:r>
            <a:endParaRPr lang="en"/>
          </a:p>
        </p:txBody>
      </p:sp>
      <p:sp>
        <p:nvSpPr>
          <p:cNvPr id="297" name="Google Shape;297;p30"/>
          <p:cNvSpPr txBox="1">
            <a:spLocks noGrp="1"/>
          </p:cNvSpPr>
          <p:nvPr>
            <p:ph type="title"/>
          </p:nvPr>
        </p:nvSpPr>
        <p:spPr>
          <a:xfrm>
            <a:off x="245625" y="198963"/>
            <a:ext cx="6010731" cy="488412"/>
          </a:xfrm>
          <a:prstGeom prst="rect">
            <a:avLst/>
          </a:prstGeom>
        </p:spPr>
        <p:txBody>
          <a:bodyPr spcFirstLastPara="1" wrap="square" lIns="91425" tIns="91425" rIns="91425" bIns="91425" anchor="t" anchorCtr="0">
            <a:noAutofit/>
          </a:bodyPr>
          <a:lstStyle/>
          <a:p>
            <a:r>
              <a:rPr lang="en"/>
              <a:t>REFERENCES</a:t>
            </a:r>
          </a:p>
        </p:txBody>
      </p:sp>
    </p:spTree>
    <p:extLst>
      <p:ext uri="{BB962C8B-B14F-4D97-AF65-F5344CB8AC3E}">
        <p14:creationId xmlns:p14="http://schemas.microsoft.com/office/powerpoint/2010/main" val="3247735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05F6187-B4AF-CF53-A005-79F00CC098DA}"/>
              </a:ext>
            </a:extLst>
          </p:cNvPr>
          <p:cNvGraphicFramePr>
            <a:graphicFrameLocks noGrp="1"/>
          </p:cNvGraphicFramePr>
          <p:nvPr>
            <p:extLst>
              <p:ext uri="{D42A27DB-BD31-4B8C-83A1-F6EECF244321}">
                <p14:modId xmlns:p14="http://schemas.microsoft.com/office/powerpoint/2010/main" val="1711070441"/>
              </p:ext>
            </p:extLst>
          </p:nvPr>
        </p:nvGraphicFramePr>
        <p:xfrm>
          <a:off x="663183" y="939451"/>
          <a:ext cx="7815267" cy="3911345"/>
        </p:xfrm>
        <a:graphic>
          <a:graphicData uri="http://schemas.openxmlformats.org/drawingml/2006/table">
            <a:tbl>
              <a:tblPr bandRow="1">
                <a:tableStyleId>{CEDE78AB-11FB-4444-A1E2-B6D88F2CA7FE}</a:tableStyleId>
              </a:tblPr>
              <a:tblGrid>
                <a:gridCol w="4508518">
                  <a:extLst>
                    <a:ext uri="{9D8B030D-6E8A-4147-A177-3AD203B41FA5}">
                      <a16:colId xmlns:a16="http://schemas.microsoft.com/office/drawing/2014/main" val="3783199632"/>
                    </a:ext>
                  </a:extLst>
                </a:gridCol>
                <a:gridCol w="688905">
                  <a:extLst>
                    <a:ext uri="{9D8B030D-6E8A-4147-A177-3AD203B41FA5}">
                      <a16:colId xmlns:a16="http://schemas.microsoft.com/office/drawing/2014/main" val="2048498791"/>
                    </a:ext>
                  </a:extLst>
                </a:gridCol>
                <a:gridCol w="1446704">
                  <a:extLst>
                    <a:ext uri="{9D8B030D-6E8A-4147-A177-3AD203B41FA5}">
                      <a16:colId xmlns:a16="http://schemas.microsoft.com/office/drawing/2014/main" val="3815211866"/>
                    </a:ext>
                  </a:extLst>
                </a:gridCol>
                <a:gridCol w="1171140">
                  <a:extLst>
                    <a:ext uri="{9D8B030D-6E8A-4147-A177-3AD203B41FA5}">
                      <a16:colId xmlns:a16="http://schemas.microsoft.com/office/drawing/2014/main" val="2096295379"/>
                    </a:ext>
                  </a:extLst>
                </a:gridCol>
              </a:tblGrid>
              <a:tr h="834562">
                <a:tc>
                  <a:txBody>
                    <a:bodyPr/>
                    <a:lstStyle/>
                    <a:p>
                      <a:pPr algn="ctr" fontAlgn="base"/>
                      <a:r>
                        <a:rPr lang="en-US" sz="1100" b="1">
                          <a:solidFill>
                            <a:srgbClr val="FFFFFF"/>
                          </a:solidFill>
                          <a:effectLst/>
                          <a:highlight>
                            <a:srgbClr val="4472C4"/>
                          </a:highlight>
                          <a:latin typeface="Calibri"/>
                        </a:rPr>
                        <a:t>Case Study Items</a:t>
                      </a:r>
                      <a:endParaRPr lang="en-US" sz="1100">
                        <a:effectLst/>
                        <a:highlight>
                          <a:srgbClr val="4472C4"/>
                        </a:highlight>
                        <a:latin typeface="Calibri"/>
                      </a:endParaRPr>
                    </a:p>
                  </a:txBody>
                  <a:tcPr marL="66742" marR="66742" marT="33376" marB="3337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0298" cap="flat" cmpd="sng" algn="ctr">
                      <a:solidFill>
                        <a:srgbClr val="FFFFFF"/>
                      </a:solidFill>
                      <a:prstDash val="solid"/>
                      <a:round/>
                      <a:headEnd type="none" w="med" len="med"/>
                      <a:tailEnd type="none" w="med" len="med"/>
                    </a:lnB>
                    <a:solidFill>
                      <a:srgbClr val="4472C4"/>
                    </a:solidFill>
                  </a:tcPr>
                </a:tc>
                <a:tc>
                  <a:txBody>
                    <a:bodyPr/>
                    <a:lstStyle/>
                    <a:p>
                      <a:pPr algn="ctr" fontAlgn="base"/>
                      <a:r>
                        <a:rPr lang="en-US" sz="1100" b="1">
                          <a:solidFill>
                            <a:srgbClr val="FFFFFF"/>
                          </a:solidFill>
                          <a:effectLst/>
                          <a:highlight>
                            <a:srgbClr val="4472C4"/>
                          </a:highlight>
                          <a:latin typeface="Calibri"/>
                        </a:rPr>
                        <a:t>Yes/No</a:t>
                      </a:r>
                      <a:endParaRPr lang="en-US" sz="1100">
                        <a:effectLst/>
                        <a:highlight>
                          <a:srgbClr val="4472C4"/>
                        </a:highlight>
                        <a:latin typeface="Calibri"/>
                      </a:endParaRPr>
                    </a:p>
                  </a:txBody>
                  <a:tcPr marL="66742" marR="66742" marT="33376" marB="3337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0298" cap="flat" cmpd="sng" algn="ctr">
                      <a:solidFill>
                        <a:srgbClr val="FFFFFF"/>
                      </a:solidFill>
                      <a:prstDash val="solid"/>
                      <a:round/>
                      <a:headEnd type="none" w="med" len="med"/>
                      <a:tailEnd type="none" w="med" len="med"/>
                    </a:lnB>
                    <a:solidFill>
                      <a:srgbClr val="4472C4"/>
                    </a:solidFill>
                  </a:tcPr>
                </a:tc>
                <a:tc>
                  <a:txBody>
                    <a:bodyPr/>
                    <a:lstStyle/>
                    <a:p>
                      <a:pPr fontAlgn="base"/>
                      <a:r>
                        <a:rPr lang="en-US" sz="1100" b="1">
                          <a:solidFill>
                            <a:srgbClr val="FFFFFF"/>
                          </a:solidFill>
                          <a:effectLst/>
                          <a:highlight>
                            <a:srgbClr val="4472C4"/>
                          </a:highlight>
                          <a:latin typeface="Calibri"/>
                        </a:rPr>
                        <a:t>What slide(s) is your proof of this in your submission? </a:t>
                      </a:r>
                      <a:endParaRPr lang="en-US" sz="1100">
                        <a:effectLst/>
                        <a:highlight>
                          <a:srgbClr val="4472C4"/>
                        </a:highlight>
                        <a:latin typeface="Calibri"/>
                      </a:endParaRPr>
                    </a:p>
                  </a:txBody>
                  <a:tcPr marL="66742" marR="66742" marT="33376" marB="3337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0298" cap="flat" cmpd="sng" algn="ctr">
                      <a:solidFill>
                        <a:srgbClr val="FFFFFF"/>
                      </a:solidFill>
                      <a:prstDash val="solid"/>
                      <a:round/>
                      <a:headEnd type="none" w="med" len="med"/>
                      <a:tailEnd type="none" w="med" len="med"/>
                    </a:lnB>
                    <a:solidFill>
                      <a:srgbClr val="4472C4"/>
                    </a:solidFill>
                  </a:tcPr>
                </a:tc>
                <a:tc>
                  <a:txBody>
                    <a:bodyPr/>
                    <a:lstStyle/>
                    <a:p>
                      <a:pPr fontAlgn="base"/>
                      <a:r>
                        <a:rPr lang="en-US" sz="1100" b="1">
                          <a:solidFill>
                            <a:srgbClr val="FFFFFF"/>
                          </a:solidFill>
                          <a:effectLst/>
                          <a:highlight>
                            <a:srgbClr val="4472C4"/>
                          </a:highlight>
                          <a:latin typeface="Calibri"/>
                        </a:rPr>
                        <a:t>Proof in your the slide(s) or notes section?</a:t>
                      </a:r>
                      <a:endParaRPr lang="en-US" sz="1100">
                        <a:effectLst/>
                        <a:highlight>
                          <a:srgbClr val="4472C4"/>
                        </a:highlight>
                        <a:latin typeface="Calibri"/>
                      </a:endParaRPr>
                    </a:p>
                  </a:txBody>
                  <a:tcPr marL="66742" marR="66742" marT="33376" marB="3337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0298"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3009730999"/>
                  </a:ext>
                </a:extLst>
              </a:tr>
              <a:tr h="384460">
                <a:tc>
                  <a:txBody>
                    <a:bodyPr/>
                    <a:lstStyle/>
                    <a:p>
                      <a:pPr fontAlgn="base"/>
                      <a:r>
                        <a:rPr lang="en-US" sz="1100">
                          <a:effectLst/>
                          <a:highlight>
                            <a:srgbClr val="CFD5EA"/>
                          </a:highlight>
                          <a:latin typeface="Calibri"/>
                        </a:rPr>
                        <a:t>1. Did you review the detailed rubric after you completed this assignment to make sure you covered everything?</a:t>
                      </a:r>
                    </a:p>
                  </a:txBody>
                  <a:tcPr marL="66742" marR="66742" marT="33376" marB="3337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0298"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ctr" fontAlgn="auto"/>
                      <a:r>
                        <a:rPr lang="en-US" sz="1100" b="1">
                          <a:effectLst/>
                          <a:highlight>
                            <a:srgbClr val="A9D18E"/>
                          </a:highlight>
                          <a:latin typeface="Calibri"/>
                        </a:rPr>
                        <a:t>Yes</a:t>
                      </a:r>
                    </a:p>
                  </a:txBody>
                  <a:tcPr marL="66742" marR="66742" marT="33376" marB="3337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0298"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9D18E"/>
                    </a:solidFill>
                  </a:tcPr>
                </a:tc>
                <a:tc>
                  <a:txBody>
                    <a:bodyPr/>
                    <a:lstStyle/>
                    <a:p>
                      <a:pPr algn="ctr" fontAlgn="base"/>
                      <a:r>
                        <a:rPr lang="en-US" sz="1100">
                          <a:solidFill>
                            <a:srgbClr val="FFFFFF"/>
                          </a:solidFill>
                          <a:effectLst/>
                          <a:highlight>
                            <a:srgbClr val="000000"/>
                          </a:highlight>
                          <a:latin typeface="Calibri"/>
                        </a:rPr>
                        <a:t>N/A</a:t>
                      </a:r>
                      <a:endParaRPr lang="en-US" sz="1100">
                        <a:effectLst/>
                        <a:highlight>
                          <a:srgbClr val="000000"/>
                        </a:highlight>
                        <a:latin typeface="Calibri"/>
                      </a:endParaRPr>
                    </a:p>
                  </a:txBody>
                  <a:tcPr marL="66742" marR="66742" marT="33376" marB="3337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0298"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0000"/>
                    </a:solidFill>
                  </a:tcPr>
                </a:tc>
                <a:tc>
                  <a:txBody>
                    <a:bodyPr/>
                    <a:lstStyle/>
                    <a:p>
                      <a:pPr algn="ctr" fontAlgn="base"/>
                      <a:r>
                        <a:rPr lang="en-US" sz="1100">
                          <a:solidFill>
                            <a:srgbClr val="FFFFFF"/>
                          </a:solidFill>
                          <a:effectLst/>
                          <a:highlight>
                            <a:srgbClr val="000000"/>
                          </a:highlight>
                          <a:latin typeface="Calibri"/>
                        </a:rPr>
                        <a:t>N/A</a:t>
                      </a:r>
                      <a:endParaRPr lang="en-US" sz="1100">
                        <a:effectLst/>
                        <a:highlight>
                          <a:srgbClr val="000000"/>
                        </a:highlight>
                        <a:latin typeface="Calibri"/>
                      </a:endParaRPr>
                    </a:p>
                  </a:txBody>
                  <a:tcPr marL="66742" marR="66742" marT="33376" marB="3337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0298"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3211850472"/>
                  </a:ext>
                </a:extLst>
              </a:tr>
              <a:tr h="384460">
                <a:tc>
                  <a:txBody>
                    <a:bodyPr/>
                    <a:lstStyle/>
                    <a:p>
                      <a:pPr fontAlgn="base"/>
                      <a:r>
                        <a:rPr lang="en-US" sz="1100">
                          <a:effectLst/>
                          <a:highlight>
                            <a:srgbClr val="E9EBF5"/>
                          </a:highlight>
                          <a:latin typeface="Calibri"/>
                        </a:rPr>
                        <a:t>2. Did you review all detail/specific and overarching questions in the assignment to make sure you covered everything?</a:t>
                      </a:r>
                    </a:p>
                  </a:txBody>
                  <a:tcPr marL="66742" marR="66742" marT="33376" marB="3337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ctr" fontAlgn="auto"/>
                      <a:r>
                        <a:rPr lang="en-US" sz="1100" b="1">
                          <a:effectLst/>
                          <a:highlight>
                            <a:srgbClr val="A9D18E"/>
                          </a:highlight>
                          <a:latin typeface="Calibri"/>
                        </a:rPr>
                        <a:t>Yes</a:t>
                      </a:r>
                    </a:p>
                  </a:txBody>
                  <a:tcPr marL="66742" marR="66742" marT="33376" marB="3337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9D18E"/>
                    </a:solidFill>
                  </a:tcPr>
                </a:tc>
                <a:tc>
                  <a:txBody>
                    <a:bodyPr/>
                    <a:lstStyle/>
                    <a:p>
                      <a:pPr algn="ctr" fontAlgn="base"/>
                      <a:r>
                        <a:rPr lang="en-US" sz="1100">
                          <a:solidFill>
                            <a:srgbClr val="FFFFFF"/>
                          </a:solidFill>
                          <a:effectLst/>
                          <a:highlight>
                            <a:srgbClr val="000000"/>
                          </a:highlight>
                          <a:latin typeface="Calibri"/>
                        </a:rPr>
                        <a:t>N/A</a:t>
                      </a:r>
                      <a:endParaRPr lang="en-US" sz="1100">
                        <a:effectLst/>
                        <a:highlight>
                          <a:srgbClr val="000000"/>
                        </a:highlight>
                        <a:latin typeface="Calibri"/>
                      </a:endParaRPr>
                    </a:p>
                  </a:txBody>
                  <a:tcPr marL="66742" marR="66742" marT="33376" marB="3337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0000"/>
                    </a:solidFill>
                  </a:tcPr>
                </a:tc>
                <a:tc>
                  <a:txBody>
                    <a:bodyPr/>
                    <a:lstStyle/>
                    <a:p>
                      <a:pPr algn="ctr" fontAlgn="base"/>
                      <a:r>
                        <a:rPr lang="en-US" sz="1100">
                          <a:solidFill>
                            <a:srgbClr val="FFFFFF"/>
                          </a:solidFill>
                          <a:effectLst/>
                          <a:highlight>
                            <a:srgbClr val="000000"/>
                          </a:highlight>
                          <a:latin typeface="Calibri"/>
                        </a:rPr>
                        <a:t>N/A</a:t>
                      </a:r>
                      <a:endParaRPr lang="en-US" sz="1100">
                        <a:effectLst/>
                        <a:highlight>
                          <a:srgbClr val="000000"/>
                        </a:highlight>
                        <a:latin typeface="Calibri"/>
                      </a:endParaRPr>
                    </a:p>
                  </a:txBody>
                  <a:tcPr marL="66742" marR="66742" marT="33376" marB="3337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1752472535"/>
                  </a:ext>
                </a:extLst>
              </a:tr>
              <a:tr h="384460">
                <a:tc>
                  <a:txBody>
                    <a:bodyPr/>
                    <a:lstStyle/>
                    <a:p>
                      <a:pPr fontAlgn="base"/>
                      <a:r>
                        <a:rPr lang="en-US" sz="1100">
                          <a:effectLst/>
                          <a:highlight>
                            <a:srgbClr val="CFD5EA"/>
                          </a:highlight>
                          <a:latin typeface="Calibri"/>
                        </a:rPr>
                        <a:t>3. Did you do a conclusion slide(s) to answer all required conclusion items/questions?</a:t>
                      </a:r>
                    </a:p>
                  </a:txBody>
                  <a:tcPr marL="66742" marR="66742" marT="33376" marB="3337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ctr" fontAlgn="auto"/>
                      <a:r>
                        <a:rPr lang="en-US" sz="1100" b="1">
                          <a:effectLst/>
                          <a:highlight>
                            <a:srgbClr val="A9D18E"/>
                          </a:highlight>
                          <a:latin typeface="Calibri"/>
                        </a:rPr>
                        <a:t>Yes</a:t>
                      </a:r>
                    </a:p>
                  </a:txBody>
                  <a:tcPr marL="66742" marR="66742" marT="33376" marB="3337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9D18E"/>
                    </a:solidFill>
                  </a:tcPr>
                </a:tc>
                <a:tc>
                  <a:txBody>
                    <a:bodyPr/>
                    <a:lstStyle/>
                    <a:p>
                      <a:pPr algn="ctr" fontAlgn="auto"/>
                      <a:r>
                        <a:rPr lang="en-US" sz="1100" b="1">
                          <a:effectLst/>
                          <a:highlight>
                            <a:srgbClr val="A9D18E"/>
                          </a:highlight>
                          <a:latin typeface="Calibri"/>
                        </a:rPr>
                        <a:t>12</a:t>
                      </a:r>
                    </a:p>
                  </a:txBody>
                  <a:tcPr marL="66742" marR="66742" marT="33376" marB="3337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9D18E"/>
                    </a:solidFill>
                  </a:tcPr>
                </a:tc>
                <a:tc>
                  <a:txBody>
                    <a:bodyPr/>
                    <a:lstStyle/>
                    <a:p>
                      <a:pPr algn="ctr" fontAlgn="auto"/>
                      <a:r>
                        <a:rPr lang="en-US" sz="1100" b="1">
                          <a:effectLst/>
                          <a:highlight>
                            <a:srgbClr val="A9D18E"/>
                          </a:highlight>
                          <a:latin typeface="Calibri"/>
                        </a:rPr>
                        <a:t>Yes</a:t>
                      </a:r>
                    </a:p>
                  </a:txBody>
                  <a:tcPr marL="66742" marR="66742" marT="33376" marB="3337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9D18E"/>
                    </a:solidFill>
                  </a:tcPr>
                </a:tc>
                <a:extLst>
                  <a:ext uri="{0D108BD9-81ED-4DB2-BD59-A6C34878D82A}">
                    <a16:rowId xmlns:a16="http://schemas.microsoft.com/office/drawing/2014/main" val="1483556986"/>
                  </a:ext>
                </a:extLst>
              </a:tr>
              <a:tr h="262559">
                <a:tc>
                  <a:txBody>
                    <a:bodyPr/>
                    <a:lstStyle/>
                    <a:p>
                      <a:pPr fontAlgn="base"/>
                      <a:r>
                        <a:rPr lang="en-US" sz="1100">
                          <a:effectLst/>
                          <a:highlight>
                            <a:srgbClr val="E9EBF5"/>
                          </a:highlight>
                          <a:latin typeface="Calibri"/>
                        </a:rPr>
                        <a:t>4. Did you a create reference slide in the proper MLA format?</a:t>
                      </a:r>
                    </a:p>
                  </a:txBody>
                  <a:tcPr marL="66742" marR="66742" marT="33376" marB="3337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ctr" fontAlgn="auto"/>
                      <a:r>
                        <a:rPr lang="en-US" sz="1100" b="1">
                          <a:effectLst/>
                          <a:highlight>
                            <a:srgbClr val="A9D18E"/>
                          </a:highlight>
                          <a:latin typeface="Calibri"/>
                        </a:rPr>
                        <a:t>Yes</a:t>
                      </a:r>
                    </a:p>
                  </a:txBody>
                  <a:tcPr marL="66742" marR="66742" marT="33376" marB="3337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9D18E"/>
                    </a:solidFill>
                  </a:tcPr>
                </a:tc>
                <a:tc>
                  <a:txBody>
                    <a:bodyPr/>
                    <a:lstStyle/>
                    <a:p>
                      <a:pPr lvl="0" algn="ctr">
                        <a:buNone/>
                      </a:pPr>
                      <a:r>
                        <a:rPr lang="en-US" sz="1100" b="1">
                          <a:effectLst/>
                          <a:highlight>
                            <a:srgbClr val="A9D18E"/>
                          </a:highlight>
                          <a:latin typeface="Calibri"/>
                        </a:rPr>
                        <a:t>14</a:t>
                      </a:r>
                    </a:p>
                  </a:txBody>
                  <a:tcPr marL="66742" marR="66742" marT="33376" marB="3337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9D18E"/>
                    </a:solidFill>
                  </a:tcPr>
                </a:tc>
                <a:tc>
                  <a:txBody>
                    <a:bodyPr/>
                    <a:lstStyle/>
                    <a:p>
                      <a:pPr algn="ctr" fontAlgn="auto"/>
                      <a:r>
                        <a:rPr lang="en-US" sz="1100" b="1">
                          <a:effectLst/>
                          <a:highlight>
                            <a:srgbClr val="A9D18E"/>
                          </a:highlight>
                          <a:latin typeface="Calibri"/>
                        </a:rPr>
                        <a:t>Yes</a:t>
                      </a:r>
                    </a:p>
                  </a:txBody>
                  <a:tcPr marL="66742" marR="66742" marT="33376" marB="3337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9D18E"/>
                    </a:solidFill>
                  </a:tcPr>
                </a:tc>
                <a:extLst>
                  <a:ext uri="{0D108BD9-81ED-4DB2-BD59-A6C34878D82A}">
                    <a16:rowId xmlns:a16="http://schemas.microsoft.com/office/drawing/2014/main" val="3812797343"/>
                  </a:ext>
                </a:extLst>
              </a:tr>
              <a:tr h="384460">
                <a:tc>
                  <a:txBody>
                    <a:bodyPr/>
                    <a:lstStyle/>
                    <a:p>
                      <a:pPr fontAlgn="base"/>
                      <a:r>
                        <a:rPr lang="en-US" sz="1100">
                          <a:effectLst/>
                          <a:highlight>
                            <a:srgbClr val="CFD5EA"/>
                          </a:highlight>
                          <a:latin typeface="Calibri"/>
                        </a:rPr>
                        <a:t>5. Did you test all your links for references and/or files so a reader can just click to see your materials?</a:t>
                      </a:r>
                    </a:p>
                  </a:txBody>
                  <a:tcPr marL="66742" marR="66742" marT="33376" marB="3337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ctr" fontAlgn="auto"/>
                      <a:r>
                        <a:rPr lang="en-US" sz="1100" b="1">
                          <a:effectLst/>
                          <a:highlight>
                            <a:srgbClr val="A9D18E"/>
                          </a:highlight>
                          <a:latin typeface="Calibri"/>
                        </a:rPr>
                        <a:t>Yes</a:t>
                      </a:r>
                    </a:p>
                  </a:txBody>
                  <a:tcPr marL="66742" marR="66742" marT="33376" marB="3337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9D18E"/>
                    </a:solidFill>
                  </a:tcPr>
                </a:tc>
                <a:tc>
                  <a:txBody>
                    <a:bodyPr/>
                    <a:lstStyle/>
                    <a:p>
                      <a:pPr algn="ctr" fontAlgn="base"/>
                      <a:r>
                        <a:rPr lang="en-US" sz="1100">
                          <a:solidFill>
                            <a:srgbClr val="FFFFFF"/>
                          </a:solidFill>
                          <a:effectLst/>
                          <a:highlight>
                            <a:srgbClr val="000000"/>
                          </a:highlight>
                          <a:latin typeface="Calibri"/>
                        </a:rPr>
                        <a:t>N/A</a:t>
                      </a:r>
                      <a:endParaRPr lang="en-US" sz="1100">
                        <a:effectLst/>
                        <a:highlight>
                          <a:srgbClr val="000000"/>
                        </a:highlight>
                        <a:latin typeface="Calibri"/>
                      </a:endParaRPr>
                    </a:p>
                  </a:txBody>
                  <a:tcPr marL="66742" marR="66742" marT="33376" marB="3337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0000"/>
                    </a:solidFill>
                  </a:tcPr>
                </a:tc>
                <a:tc>
                  <a:txBody>
                    <a:bodyPr/>
                    <a:lstStyle/>
                    <a:p>
                      <a:pPr algn="ctr" fontAlgn="base"/>
                      <a:r>
                        <a:rPr lang="en-US" sz="1100">
                          <a:solidFill>
                            <a:srgbClr val="FFFFFF"/>
                          </a:solidFill>
                          <a:effectLst/>
                          <a:highlight>
                            <a:srgbClr val="000000"/>
                          </a:highlight>
                          <a:latin typeface="Calibri"/>
                        </a:rPr>
                        <a:t>N/A</a:t>
                      </a:r>
                      <a:endParaRPr lang="en-US" sz="1100">
                        <a:effectLst/>
                        <a:highlight>
                          <a:srgbClr val="000000"/>
                        </a:highlight>
                        <a:latin typeface="Calibri"/>
                      </a:endParaRPr>
                    </a:p>
                  </a:txBody>
                  <a:tcPr marL="66742" marR="66742" marT="33376" marB="3337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3546772802"/>
                  </a:ext>
                </a:extLst>
              </a:tr>
              <a:tr h="384460">
                <a:tc>
                  <a:txBody>
                    <a:bodyPr/>
                    <a:lstStyle/>
                    <a:p>
                      <a:pPr fontAlgn="base"/>
                      <a:r>
                        <a:rPr lang="en-US" sz="1100">
                          <a:effectLst/>
                          <a:highlight>
                            <a:srgbClr val="E9EBF5"/>
                          </a:highlight>
                          <a:latin typeface="Calibri"/>
                        </a:rPr>
                        <a:t>6. Did you proof-read all your slides, attachments, links, notes, etc. before your submission?</a:t>
                      </a:r>
                    </a:p>
                  </a:txBody>
                  <a:tcPr marL="66742" marR="66742" marT="33376" marB="3337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ctr" fontAlgn="auto"/>
                      <a:r>
                        <a:rPr lang="en-US" sz="1100" b="1">
                          <a:effectLst/>
                          <a:highlight>
                            <a:srgbClr val="A9D18E"/>
                          </a:highlight>
                          <a:latin typeface="Calibri"/>
                        </a:rPr>
                        <a:t>Yes</a:t>
                      </a:r>
                    </a:p>
                  </a:txBody>
                  <a:tcPr marL="66742" marR="66742" marT="33376" marB="3337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9D18E"/>
                    </a:solidFill>
                  </a:tcPr>
                </a:tc>
                <a:tc>
                  <a:txBody>
                    <a:bodyPr/>
                    <a:lstStyle/>
                    <a:p>
                      <a:pPr algn="ctr" fontAlgn="base"/>
                      <a:r>
                        <a:rPr lang="en-US" sz="1100">
                          <a:solidFill>
                            <a:srgbClr val="FFFFFF"/>
                          </a:solidFill>
                          <a:effectLst/>
                          <a:highlight>
                            <a:srgbClr val="000000"/>
                          </a:highlight>
                          <a:latin typeface="Calibri"/>
                        </a:rPr>
                        <a:t>N/A</a:t>
                      </a:r>
                      <a:endParaRPr lang="en-US" sz="1100">
                        <a:effectLst/>
                        <a:highlight>
                          <a:srgbClr val="000000"/>
                        </a:highlight>
                        <a:latin typeface="Calibri"/>
                      </a:endParaRPr>
                    </a:p>
                  </a:txBody>
                  <a:tcPr marL="66742" marR="66742" marT="33376" marB="3337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0000"/>
                    </a:solidFill>
                  </a:tcPr>
                </a:tc>
                <a:tc>
                  <a:txBody>
                    <a:bodyPr/>
                    <a:lstStyle/>
                    <a:p>
                      <a:pPr algn="ctr" fontAlgn="base"/>
                      <a:r>
                        <a:rPr lang="en-US" sz="1100">
                          <a:solidFill>
                            <a:srgbClr val="FFFFFF"/>
                          </a:solidFill>
                          <a:effectLst/>
                          <a:highlight>
                            <a:srgbClr val="000000"/>
                          </a:highlight>
                          <a:latin typeface="Calibri"/>
                        </a:rPr>
                        <a:t>N/A</a:t>
                      </a:r>
                      <a:endParaRPr lang="en-US" sz="1100">
                        <a:effectLst/>
                        <a:highlight>
                          <a:srgbClr val="000000"/>
                        </a:highlight>
                        <a:latin typeface="Calibri"/>
                      </a:endParaRPr>
                    </a:p>
                  </a:txBody>
                  <a:tcPr marL="66742" marR="66742" marT="33376" marB="3337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098568535"/>
                  </a:ext>
                </a:extLst>
              </a:tr>
              <a:tr h="384460">
                <a:tc>
                  <a:txBody>
                    <a:bodyPr/>
                    <a:lstStyle/>
                    <a:p>
                      <a:pPr fontAlgn="base"/>
                      <a:r>
                        <a:rPr lang="en-US" sz="1100">
                          <a:effectLst/>
                          <a:highlight>
                            <a:srgbClr val="CFD5EA"/>
                          </a:highlight>
                          <a:latin typeface="Calibri"/>
                        </a:rPr>
                        <a:t>7. For your reference slide, did you have internal and external resources/materials to our course?</a:t>
                      </a:r>
                    </a:p>
                  </a:txBody>
                  <a:tcPr marL="66742" marR="66742" marT="33376" marB="3337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ctr" fontAlgn="auto"/>
                      <a:r>
                        <a:rPr lang="en-US" sz="1100" b="1">
                          <a:effectLst/>
                          <a:highlight>
                            <a:srgbClr val="A9D18E"/>
                          </a:highlight>
                          <a:latin typeface="Calibri"/>
                        </a:rPr>
                        <a:t>Yes</a:t>
                      </a:r>
                    </a:p>
                  </a:txBody>
                  <a:tcPr marL="66742" marR="66742" marT="33376" marB="3337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9D18E"/>
                    </a:solidFill>
                  </a:tcPr>
                </a:tc>
                <a:tc>
                  <a:txBody>
                    <a:bodyPr/>
                    <a:lstStyle/>
                    <a:p>
                      <a:pPr lvl="0" algn="ctr">
                        <a:buNone/>
                      </a:pPr>
                      <a:r>
                        <a:rPr lang="en-US" sz="1100" b="1">
                          <a:effectLst/>
                          <a:highlight>
                            <a:srgbClr val="A9D18E"/>
                          </a:highlight>
                          <a:latin typeface="Calibri"/>
                        </a:rPr>
                        <a:t>4, 5, 6, 7, 8, 9, 10</a:t>
                      </a:r>
                    </a:p>
                  </a:txBody>
                  <a:tcPr marL="66742" marR="66742" marT="33376" marB="3337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9D18E"/>
                    </a:solidFill>
                  </a:tcPr>
                </a:tc>
                <a:tc>
                  <a:txBody>
                    <a:bodyPr/>
                    <a:lstStyle/>
                    <a:p>
                      <a:pPr algn="ctr" fontAlgn="auto"/>
                      <a:r>
                        <a:rPr lang="en-US" sz="1100" b="1">
                          <a:effectLst/>
                          <a:highlight>
                            <a:srgbClr val="A9D18E"/>
                          </a:highlight>
                          <a:latin typeface="Calibri"/>
                        </a:rPr>
                        <a:t>Yes</a:t>
                      </a:r>
                    </a:p>
                  </a:txBody>
                  <a:tcPr marL="66742" marR="66742" marT="33376" marB="3337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9D18E"/>
                    </a:solidFill>
                  </a:tcPr>
                </a:tc>
                <a:extLst>
                  <a:ext uri="{0D108BD9-81ED-4DB2-BD59-A6C34878D82A}">
                    <a16:rowId xmlns:a16="http://schemas.microsoft.com/office/drawing/2014/main" val="1188290033"/>
                  </a:ext>
                </a:extLst>
              </a:tr>
              <a:tr h="384460">
                <a:tc>
                  <a:txBody>
                    <a:bodyPr/>
                    <a:lstStyle/>
                    <a:p>
                      <a:pPr fontAlgn="base"/>
                      <a:r>
                        <a:rPr lang="en-US" sz="1100">
                          <a:effectLst/>
                          <a:highlight>
                            <a:srgbClr val="E9EBF5"/>
                          </a:highlight>
                          <a:latin typeface="Calibri"/>
                        </a:rPr>
                        <a:t>8. Did you share your own personal stories, thoughts and explain the “Why” your answers are important to you?</a:t>
                      </a:r>
                    </a:p>
                  </a:txBody>
                  <a:tcPr marL="66742" marR="66742" marT="33376" marB="3337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ctr" fontAlgn="auto"/>
                      <a:r>
                        <a:rPr lang="en-US" sz="1100" b="1">
                          <a:effectLst/>
                          <a:highlight>
                            <a:srgbClr val="A9D18E"/>
                          </a:highlight>
                          <a:latin typeface="Calibri"/>
                        </a:rPr>
                        <a:t>Yes</a:t>
                      </a:r>
                    </a:p>
                  </a:txBody>
                  <a:tcPr marL="66742" marR="66742" marT="33376" marB="3337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9D18E"/>
                    </a:solidFill>
                  </a:tcPr>
                </a:tc>
                <a:tc>
                  <a:txBody>
                    <a:bodyPr/>
                    <a:lstStyle/>
                    <a:p>
                      <a:pPr lvl="0" algn="ctr">
                        <a:buNone/>
                      </a:pPr>
                      <a:r>
                        <a:rPr lang="en-US" sz="1100" b="1">
                          <a:effectLst/>
                          <a:highlight>
                            <a:srgbClr val="A9D18E"/>
                          </a:highlight>
                          <a:latin typeface="Calibri"/>
                        </a:rPr>
                        <a:t>4, 5, 6, 9</a:t>
                      </a:r>
                    </a:p>
                  </a:txBody>
                  <a:tcPr marL="66742" marR="66742" marT="33376" marB="3337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9D18E"/>
                    </a:solidFill>
                  </a:tcPr>
                </a:tc>
                <a:tc>
                  <a:txBody>
                    <a:bodyPr/>
                    <a:lstStyle/>
                    <a:p>
                      <a:pPr algn="ctr" fontAlgn="auto"/>
                      <a:r>
                        <a:rPr lang="en-US" sz="1100" b="1">
                          <a:effectLst/>
                          <a:highlight>
                            <a:srgbClr val="A9D18E"/>
                          </a:highlight>
                          <a:latin typeface="Calibri"/>
                        </a:rPr>
                        <a:t>Yes</a:t>
                      </a:r>
                    </a:p>
                  </a:txBody>
                  <a:tcPr marL="66742" marR="66742" marT="33376" marB="3337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9D18E"/>
                    </a:solidFill>
                  </a:tcPr>
                </a:tc>
                <a:extLst>
                  <a:ext uri="{0D108BD9-81ED-4DB2-BD59-A6C34878D82A}">
                    <a16:rowId xmlns:a16="http://schemas.microsoft.com/office/drawing/2014/main" val="4039018147"/>
                  </a:ext>
                </a:extLst>
              </a:tr>
            </a:tbl>
          </a:graphicData>
        </a:graphic>
      </p:graphicFrame>
      <p:pic>
        <p:nvPicPr>
          <p:cNvPr id="5" name="Picture 4" descr="A black background with blue text">
            <a:extLst>
              <a:ext uri="{FF2B5EF4-FFF2-40B4-BE49-F238E27FC236}">
                <a16:creationId xmlns:a16="http://schemas.microsoft.com/office/drawing/2014/main" id="{4824CE00-5695-BE47-0670-7F0F4D20448F}"/>
              </a:ext>
            </a:extLst>
          </p:cNvPr>
          <p:cNvPicPr>
            <a:picLocks noChangeAspect="1"/>
          </p:cNvPicPr>
          <p:nvPr/>
        </p:nvPicPr>
        <p:blipFill>
          <a:blip r:embed="rId2"/>
          <a:stretch>
            <a:fillRect/>
          </a:stretch>
        </p:blipFill>
        <p:spPr>
          <a:xfrm>
            <a:off x="1072541" y="-97113"/>
            <a:ext cx="6998918" cy="1039734"/>
          </a:xfrm>
          <a:prstGeom prst="rect">
            <a:avLst/>
          </a:prstGeom>
        </p:spPr>
      </p:pic>
    </p:spTree>
    <p:extLst>
      <p:ext uri="{BB962C8B-B14F-4D97-AF65-F5344CB8AC3E}">
        <p14:creationId xmlns:p14="http://schemas.microsoft.com/office/powerpoint/2010/main" val="3624048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0"/>
          <p:cNvSpPr txBox="1">
            <a:spLocks noGrp="1"/>
          </p:cNvSpPr>
          <p:nvPr>
            <p:ph type="body" idx="1"/>
          </p:nvPr>
        </p:nvSpPr>
        <p:spPr>
          <a:xfrm>
            <a:off x="465433" y="687375"/>
            <a:ext cx="5849688" cy="4742237"/>
          </a:xfrm>
          <a:prstGeom prst="rect">
            <a:avLst/>
          </a:prstGeom>
        </p:spPr>
        <p:txBody>
          <a:bodyPr spcFirstLastPara="1" wrap="square" lIns="91425" tIns="91425" rIns="91425" bIns="91425" anchor="t" anchorCtr="0">
            <a:noAutofit/>
          </a:bodyPr>
          <a:lstStyle/>
          <a:p>
            <a:pPr marL="0" indent="0">
              <a:buSzPts val="1100"/>
              <a:buNone/>
            </a:pPr>
            <a:r>
              <a:rPr lang="en" sz="1300" b="1"/>
              <a:t>FireEye Standpoint:</a:t>
            </a:r>
            <a:br>
              <a:rPr lang="en" sz="1300" b="1"/>
            </a:br>
            <a:endParaRPr lang="en-US" sz="1300" b="1"/>
          </a:p>
          <a:p>
            <a:pPr marL="914400" indent="-317500">
              <a:buSzPts val="1400"/>
              <a:buFont typeface="Open Sans Light"/>
              <a:buChar char="●"/>
            </a:pPr>
            <a:r>
              <a:rPr lang="en" sz="1300"/>
              <a:t>Current State</a:t>
            </a:r>
            <a:br>
              <a:rPr lang="en" sz="1300"/>
            </a:br>
            <a:endParaRPr lang="en" sz="1300"/>
          </a:p>
          <a:p>
            <a:pPr marL="914400" indent="-317500">
              <a:buSzPts val="1400"/>
              <a:buFont typeface="Open Sans Light"/>
              <a:buChar char="●"/>
            </a:pPr>
            <a:r>
              <a:rPr lang="en" sz="1300"/>
              <a:t>SWOT Analysis</a:t>
            </a:r>
            <a:br>
              <a:rPr lang="en" sz="1300"/>
            </a:br>
            <a:endParaRPr lang="en" sz="1300"/>
          </a:p>
          <a:p>
            <a:pPr marL="914400" indent="-317500">
              <a:buSzPts val="1400"/>
              <a:buFont typeface="Open Sans Light"/>
              <a:buChar char="●"/>
            </a:pPr>
            <a:r>
              <a:rPr lang="en" sz="1300">
                <a:cs typeface="Arial"/>
              </a:rPr>
              <a:t>FireEye's AI Strategy</a:t>
            </a:r>
            <a:br>
              <a:rPr lang="en" sz="1300">
                <a:cs typeface="Arial"/>
              </a:rPr>
            </a:br>
            <a:endParaRPr lang="en" sz="1300">
              <a:cs typeface="Arial"/>
            </a:endParaRPr>
          </a:p>
          <a:p>
            <a:pPr marL="914400" indent="-317500">
              <a:buSzPts val="1400"/>
              <a:buFont typeface="Open Sans Light"/>
              <a:buChar char="●"/>
            </a:pPr>
            <a:r>
              <a:rPr lang="en" sz="1300">
                <a:cs typeface="Arial"/>
              </a:rPr>
              <a:t>AI, ML and Human Expertise</a:t>
            </a:r>
            <a:br>
              <a:rPr lang="en" sz="1300">
                <a:cs typeface="Arial"/>
              </a:rPr>
            </a:br>
            <a:endParaRPr lang="en" sz="1300">
              <a:cs typeface="Arial"/>
            </a:endParaRPr>
          </a:p>
          <a:p>
            <a:pPr marL="914400" indent="-317500">
              <a:buSzPts val="1400"/>
              <a:buFont typeface="Open Sans Light"/>
              <a:buChar char="●"/>
            </a:pPr>
            <a:r>
              <a:rPr lang="en" sz="1300">
                <a:cs typeface="Arial"/>
              </a:rPr>
              <a:t>Staying Ahead of Criminal Attackers</a:t>
            </a:r>
          </a:p>
          <a:p>
            <a:pPr marL="914400" indent="-317500">
              <a:buSzPts val="1400"/>
              <a:buFont typeface="Open Sans Light"/>
              <a:buChar char="●"/>
            </a:pPr>
            <a:endParaRPr lang="en" sz="1300">
              <a:cs typeface="Arial"/>
            </a:endParaRPr>
          </a:p>
          <a:p>
            <a:pPr marL="0" indent="0">
              <a:buNone/>
            </a:pPr>
            <a:r>
              <a:rPr lang="en" sz="1300" b="1">
                <a:cs typeface="Arial"/>
              </a:rPr>
              <a:t>Potential Customer of FireEye Standpoint:</a:t>
            </a:r>
            <a:br>
              <a:rPr lang="en" sz="1300" b="1">
                <a:cs typeface="Arial"/>
              </a:rPr>
            </a:br>
            <a:endParaRPr lang="en-US" sz="1300">
              <a:solidFill>
                <a:srgbClr val="000000"/>
              </a:solidFill>
              <a:cs typeface="Arial"/>
            </a:endParaRPr>
          </a:p>
          <a:p>
            <a:pPr marL="914400" indent="-317500">
              <a:buFont typeface="Open Sans Light,Sans-Serif"/>
              <a:buChar char="●"/>
            </a:pPr>
            <a:r>
              <a:rPr lang="en" sz="1300">
                <a:cs typeface="Arial"/>
              </a:rPr>
              <a:t>Is FireEye Right for You?</a:t>
            </a:r>
            <a:br>
              <a:rPr lang="en" sz="1300">
                <a:cs typeface="Arial"/>
              </a:rPr>
            </a:br>
            <a:endParaRPr lang="en" sz="1300">
              <a:solidFill>
                <a:srgbClr val="1F1C51"/>
              </a:solidFill>
              <a:cs typeface="Arial"/>
            </a:endParaRPr>
          </a:p>
          <a:p>
            <a:pPr marL="914400" indent="-317500">
              <a:buFont typeface="Open Sans Light,Sans-Serif"/>
              <a:buChar char="●"/>
            </a:pPr>
            <a:r>
              <a:rPr lang="en" sz="1300">
                <a:cs typeface="Arial"/>
              </a:rPr>
              <a:t>What Else Should We Consider?</a:t>
            </a:r>
            <a:br>
              <a:rPr lang="en" sz="1300">
                <a:cs typeface="Arial"/>
              </a:rPr>
            </a:br>
            <a:endParaRPr lang="en" sz="1300">
              <a:solidFill>
                <a:srgbClr val="1F1C51"/>
              </a:solidFill>
              <a:cs typeface="Arial"/>
            </a:endParaRPr>
          </a:p>
          <a:p>
            <a:pPr marL="914400" indent="-317500">
              <a:buFont typeface="Open Sans Light,Sans-Serif"/>
              <a:buChar char="●"/>
            </a:pPr>
            <a:r>
              <a:rPr lang="en" sz="1300">
                <a:solidFill>
                  <a:srgbClr val="1F1C51"/>
                </a:solidFill>
                <a:cs typeface="Arial"/>
              </a:rPr>
              <a:t>Would a CSO have FireEye as Vendor?</a:t>
            </a:r>
          </a:p>
          <a:p>
            <a:pPr marL="1371600" lvl="1">
              <a:buFont typeface="Open Sans Light,Sans-Serif"/>
              <a:buChar char="●"/>
            </a:pPr>
            <a:r>
              <a:rPr lang="en" sz="1300">
                <a:cs typeface="Arial"/>
              </a:rPr>
              <a:t>And how would he/she pitch it to Board if it is a yes?</a:t>
            </a:r>
          </a:p>
        </p:txBody>
      </p:sp>
      <p:sp>
        <p:nvSpPr>
          <p:cNvPr id="297" name="Google Shape;297;p30"/>
          <p:cNvSpPr txBox="1">
            <a:spLocks noGrp="1"/>
          </p:cNvSpPr>
          <p:nvPr>
            <p:ph type="title"/>
          </p:nvPr>
        </p:nvSpPr>
        <p:spPr>
          <a:xfrm>
            <a:off x="245625" y="198963"/>
            <a:ext cx="6010731" cy="488412"/>
          </a:xfrm>
          <a:prstGeom prst="rect">
            <a:avLst/>
          </a:prstGeom>
        </p:spPr>
        <p:txBody>
          <a:bodyPr spcFirstLastPara="1" wrap="square" lIns="91425" tIns="91425" rIns="91425" bIns="91425" anchor="t" anchorCtr="0">
            <a:noAutofit/>
          </a:bodyPr>
          <a:lstStyle/>
          <a:p>
            <a:r>
              <a:rPr lang="en"/>
              <a:t>AGENDA</a:t>
            </a:r>
          </a:p>
        </p:txBody>
      </p:sp>
      <p:sp>
        <p:nvSpPr>
          <p:cNvPr id="357" name="Google Shape;1485;p43">
            <a:extLst>
              <a:ext uri="{FF2B5EF4-FFF2-40B4-BE49-F238E27FC236}">
                <a16:creationId xmlns:a16="http://schemas.microsoft.com/office/drawing/2014/main" id="{AF4B8645-F5A7-6382-02E9-68481B4D3F0D}"/>
              </a:ext>
            </a:extLst>
          </p:cNvPr>
          <p:cNvSpPr/>
          <p:nvPr/>
        </p:nvSpPr>
        <p:spPr>
          <a:xfrm>
            <a:off x="5519792" y="1406499"/>
            <a:ext cx="3145048" cy="2855851"/>
          </a:xfrm>
          <a:custGeom>
            <a:avLst/>
            <a:gdLst/>
            <a:ahLst/>
            <a:cxnLst/>
            <a:rect l="l" t="t" r="r" b="b"/>
            <a:pathLst>
              <a:path w="215185" h="192197" extrusionOk="0">
                <a:moveTo>
                  <a:pt x="130247" y="1"/>
                </a:moveTo>
                <a:cubicBezTo>
                  <a:pt x="124539" y="1"/>
                  <a:pt x="118687" y="698"/>
                  <a:pt x="112746" y="2157"/>
                </a:cubicBezTo>
                <a:cubicBezTo>
                  <a:pt x="82237" y="9644"/>
                  <a:pt x="74490" y="42681"/>
                  <a:pt x="49070" y="57317"/>
                </a:cubicBezTo>
                <a:cubicBezTo>
                  <a:pt x="29561" y="68549"/>
                  <a:pt x="0" y="86876"/>
                  <a:pt x="4730" y="119394"/>
                </a:cubicBezTo>
                <a:cubicBezTo>
                  <a:pt x="6273" y="129991"/>
                  <a:pt x="13289" y="137733"/>
                  <a:pt x="22914" y="142078"/>
                </a:cubicBezTo>
                <a:cubicBezTo>
                  <a:pt x="36077" y="148019"/>
                  <a:pt x="54482" y="145601"/>
                  <a:pt x="66214" y="154273"/>
                </a:cubicBezTo>
                <a:cubicBezTo>
                  <a:pt x="79812" y="164323"/>
                  <a:pt x="91045" y="178511"/>
                  <a:pt x="120605" y="189154"/>
                </a:cubicBezTo>
                <a:cubicBezTo>
                  <a:pt x="126420" y="191247"/>
                  <a:pt x="132420" y="192196"/>
                  <a:pt x="138425" y="192196"/>
                </a:cubicBezTo>
                <a:cubicBezTo>
                  <a:pt x="156564" y="192196"/>
                  <a:pt x="174751" y="183534"/>
                  <a:pt x="188024" y="171564"/>
                </a:cubicBezTo>
                <a:cubicBezTo>
                  <a:pt x="209771" y="151955"/>
                  <a:pt x="215185" y="120333"/>
                  <a:pt x="212731" y="92256"/>
                </a:cubicBezTo>
                <a:cubicBezTo>
                  <a:pt x="210981" y="72254"/>
                  <a:pt x="204424" y="52744"/>
                  <a:pt x="192850" y="35630"/>
                </a:cubicBezTo>
                <a:cubicBezTo>
                  <a:pt x="178024" y="13706"/>
                  <a:pt x="155547" y="1"/>
                  <a:pt x="13024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1486;p43">
            <a:extLst>
              <a:ext uri="{FF2B5EF4-FFF2-40B4-BE49-F238E27FC236}">
                <a16:creationId xmlns:a16="http://schemas.microsoft.com/office/drawing/2014/main" id="{A0EDC70C-3FA1-9518-052B-233AA3CC7DBB}"/>
              </a:ext>
            </a:extLst>
          </p:cNvPr>
          <p:cNvGrpSpPr/>
          <p:nvPr/>
        </p:nvGrpSpPr>
        <p:grpSpPr>
          <a:xfrm>
            <a:off x="5880619" y="1453154"/>
            <a:ext cx="2918284" cy="2778145"/>
            <a:chOff x="5906263" y="1914018"/>
            <a:chExt cx="3526418" cy="3305683"/>
          </a:xfrm>
        </p:grpSpPr>
        <p:sp>
          <p:nvSpPr>
            <p:cNvPr id="3" name="Google Shape;1487;p43">
              <a:extLst>
                <a:ext uri="{FF2B5EF4-FFF2-40B4-BE49-F238E27FC236}">
                  <a16:creationId xmlns:a16="http://schemas.microsoft.com/office/drawing/2014/main" id="{E5E62EC8-B0F3-FB20-5CE8-9D99FAC52F0A}"/>
                </a:ext>
              </a:extLst>
            </p:cNvPr>
            <p:cNvSpPr/>
            <p:nvPr/>
          </p:nvSpPr>
          <p:spPr>
            <a:xfrm>
              <a:off x="7913703" y="4201404"/>
              <a:ext cx="1452695" cy="1018297"/>
            </a:xfrm>
            <a:custGeom>
              <a:avLst/>
              <a:gdLst/>
              <a:ahLst/>
              <a:cxnLst/>
              <a:rect l="l" t="t" r="r" b="b"/>
              <a:pathLst>
                <a:path w="82166" h="57596" extrusionOk="0">
                  <a:moveTo>
                    <a:pt x="30743" y="0"/>
                  </a:moveTo>
                  <a:lnTo>
                    <a:pt x="26015" y="1773"/>
                  </a:lnTo>
                  <a:cubicBezTo>
                    <a:pt x="26015" y="1773"/>
                    <a:pt x="38809" y="17350"/>
                    <a:pt x="50793" y="31679"/>
                  </a:cubicBezTo>
                  <a:cubicBezTo>
                    <a:pt x="48987" y="31838"/>
                    <a:pt x="47177" y="31941"/>
                    <a:pt x="45406" y="31941"/>
                  </a:cubicBezTo>
                  <a:cubicBezTo>
                    <a:pt x="42293" y="31941"/>
                    <a:pt x="39300" y="31624"/>
                    <a:pt x="36656" y="30742"/>
                  </a:cubicBezTo>
                  <a:cubicBezTo>
                    <a:pt x="24241" y="26603"/>
                    <a:pt x="14190" y="17736"/>
                    <a:pt x="14190" y="17736"/>
                  </a:cubicBezTo>
                  <a:lnTo>
                    <a:pt x="14190" y="17736"/>
                  </a:lnTo>
                  <a:cubicBezTo>
                    <a:pt x="1" y="18918"/>
                    <a:pt x="21284" y="41975"/>
                    <a:pt x="29561" y="48479"/>
                  </a:cubicBezTo>
                  <a:cubicBezTo>
                    <a:pt x="37757" y="54918"/>
                    <a:pt x="44046" y="57596"/>
                    <a:pt x="49730" y="57596"/>
                  </a:cubicBezTo>
                  <a:cubicBezTo>
                    <a:pt x="55542" y="57596"/>
                    <a:pt x="60722" y="54797"/>
                    <a:pt x="66662" y="50359"/>
                  </a:cubicBezTo>
                  <a:cubicBezTo>
                    <a:pt x="68778" y="52771"/>
                    <a:pt x="70303" y="54432"/>
                    <a:pt x="70945" y="54982"/>
                  </a:cubicBezTo>
                  <a:cubicBezTo>
                    <a:pt x="70987" y="55017"/>
                    <a:pt x="71028" y="55052"/>
                    <a:pt x="71070" y="55087"/>
                  </a:cubicBezTo>
                  <a:cubicBezTo>
                    <a:pt x="72181" y="56010"/>
                    <a:pt x="73360" y="56403"/>
                    <a:pt x="74484" y="56403"/>
                  </a:cubicBezTo>
                  <a:cubicBezTo>
                    <a:pt x="78714" y="56403"/>
                    <a:pt x="82165" y="50837"/>
                    <a:pt x="78299" y="47015"/>
                  </a:cubicBezTo>
                  <a:lnTo>
                    <a:pt x="74280" y="43041"/>
                  </a:lnTo>
                  <a:cubicBezTo>
                    <a:pt x="77629" y="38193"/>
                    <a:pt x="76186" y="34620"/>
                    <a:pt x="73311" y="31334"/>
                  </a:cubicBezTo>
                  <a:cubicBezTo>
                    <a:pt x="72333" y="30216"/>
                    <a:pt x="70462" y="29825"/>
                    <a:pt x="68013" y="29825"/>
                  </a:cubicBezTo>
                  <a:cubicBezTo>
                    <a:pt x="66125" y="29825"/>
                    <a:pt x="63893" y="30057"/>
                    <a:pt x="61461" y="30368"/>
                  </a:cubicBezTo>
                  <a:lnTo>
                    <a:pt x="307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88;p43">
              <a:extLst>
                <a:ext uri="{FF2B5EF4-FFF2-40B4-BE49-F238E27FC236}">
                  <a16:creationId xmlns:a16="http://schemas.microsoft.com/office/drawing/2014/main" id="{3CFE2B17-0FA7-87F6-E1D6-3DEB960BE7E0}"/>
                </a:ext>
              </a:extLst>
            </p:cNvPr>
            <p:cNvSpPr/>
            <p:nvPr/>
          </p:nvSpPr>
          <p:spPr>
            <a:xfrm>
              <a:off x="5906263" y="1956875"/>
              <a:ext cx="2881239" cy="2667664"/>
            </a:xfrm>
            <a:custGeom>
              <a:avLst/>
              <a:gdLst/>
              <a:ahLst/>
              <a:cxnLst/>
              <a:rect l="l" t="t" r="r" b="b"/>
              <a:pathLst>
                <a:path w="162966" h="150886" extrusionOk="0">
                  <a:moveTo>
                    <a:pt x="91496" y="1"/>
                  </a:moveTo>
                  <a:cubicBezTo>
                    <a:pt x="91131" y="1"/>
                    <a:pt x="90769" y="47"/>
                    <a:pt x="90421" y="145"/>
                  </a:cubicBezTo>
                  <a:lnTo>
                    <a:pt x="2597" y="24864"/>
                  </a:lnTo>
                  <a:cubicBezTo>
                    <a:pt x="750" y="25384"/>
                    <a:pt x="1" y="27153"/>
                    <a:pt x="925" y="28815"/>
                  </a:cubicBezTo>
                  <a:lnTo>
                    <a:pt x="67528" y="148674"/>
                  </a:lnTo>
                  <a:cubicBezTo>
                    <a:pt x="68278" y="150022"/>
                    <a:pt x="69897" y="150886"/>
                    <a:pt x="71469" y="150886"/>
                  </a:cubicBezTo>
                  <a:cubicBezTo>
                    <a:pt x="71834" y="150886"/>
                    <a:pt x="72197" y="150839"/>
                    <a:pt x="72545" y="150741"/>
                  </a:cubicBezTo>
                  <a:lnTo>
                    <a:pt x="160369" y="126022"/>
                  </a:lnTo>
                  <a:cubicBezTo>
                    <a:pt x="162216" y="125502"/>
                    <a:pt x="162965" y="123734"/>
                    <a:pt x="162041" y="122072"/>
                  </a:cubicBezTo>
                  <a:lnTo>
                    <a:pt x="95438" y="2212"/>
                  </a:lnTo>
                  <a:cubicBezTo>
                    <a:pt x="94688" y="863"/>
                    <a:pt x="93068" y="1"/>
                    <a:pt x="91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89;p43">
              <a:extLst>
                <a:ext uri="{FF2B5EF4-FFF2-40B4-BE49-F238E27FC236}">
                  <a16:creationId xmlns:a16="http://schemas.microsoft.com/office/drawing/2014/main" id="{C5B33BFE-B4F1-7CC4-D057-D4E97713CA12}"/>
                </a:ext>
              </a:extLst>
            </p:cNvPr>
            <p:cNvSpPr/>
            <p:nvPr/>
          </p:nvSpPr>
          <p:spPr>
            <a:xfrm>
              <a:off x="5907995" y="1951677"/>
              <a:ext cx="2877756" cy="2678078"/>
            </a:xfrm>
            <a:custGeom>
              <a:avLst/>
              <a:gdLst/>
              <a:ahLst/>
              <a:cxnLst/>
              <a:rect l="l" t="t" r="r" b="b"/>
              <a:pathLst>
                <a:path w="162769" h="151475" extrusionOk="0">
                  <a:moveTo>
                    <a:pt x="91392" y="589"/>
                  </a:moveTo>
                  <a:cubicBezTo>
                    <a:pt x="91396" y="589"/>
                    <a:pt x="91401" y="589"/>
                    <a:pt x="91405" y="589"/>
                  </a:cubicBezTo>
                  <a:cubicBezTo>
                    <a:pt x="92871" y="589"/>
                    <a:pt x="94384" y="1394"/>
                    <a:pt x="95080" y="2650"/>
                  </a:cubicBezTo>
                  <a:lnTo>
                    <a:pt x="161685" y="122510"/>
                  </a:lnTo>
                  <a:cubicBezTo>
                    <a:pt x="162083" y="123227"/>
                    <a:pt x="162152" y="123984"/>
                    <a:pt x="161879" y="124642"/>
                  </a:cubicBezTo>
                  <a:cubicBezTo>
                    <a:pt x="161601" y="125310"/>
                    <a:pt x="161000" y="125803"/>
                    <a:pt x="160190" y="126031"/>
                  </a:cubicBezTo>
                  <a:lnTo>
                    <a:pt x="72367" y="150751"/>
                  </a:lnTo>
                  <a:cubicBezTo>
                    <a:pt x="72043" y="150842"/>
                    <a:pt x="71705" y="150885"/>
                    <a:pt x="71365" y="150885"/>
                  </a:cubicBezTo>
                  <a:cubicBezTo>
                    <a:pt x="69900" y="150885"/>
                    <a:pt x="68386" y="150081"/>
                    <a:pt x="67688" y="148826"/>
                  </a:cubicBezTo>
                  <a:lnTo>
                    <a:pt x="1085" y="28964"/>
                  </a:lnTo>
                  <a:cubicBezTo>
                    <a:pt x="687" y="28247"/>
                    <a:pt x="616" y="27490"/>
                    <a:pt x="891" y="26833"/>
                  </a:cubicBezTo>
                  <a:cubicBezTo>
                    <a:pt x="1169" y="26164"/>
                    <a:pt x="1768" y="25671"/>
                    <a:pt x="2579" y="25443"/>
                  </a:cubicBezTo>
                  <a:lnTo>
                    <a:pt x="90403" y="723"/>
                  </a:lnTo>
                  <a:cubicBezTo>
                    <a:pt x="90725" y="634"/>
                    <a:pt x="91058" y="589"/>
                    <a:pt x="91392" y="589"/>
                  </a:cubicBezTo>
                  <a:close/>
                  <a:moveTo>
                    <a:pt x="91389" y="0"/>
                  </a:moveTo>
                  <a:cubicBezTo>
                    <a:pt x="91000" y="0"/>
                    <a:pt x="90614" y="50"/>
                    <a:pt x="90243" y="154"/>
                  </a:cubicBezTo>
                  <a:lnTo>
                    <a:pt x="2419" y="24874"/>
                  </a:lnTo>
                  <a:cubicBezTo>
                    <a:pt x="1431" y="25152"/>
                    <a:pt x="694" y="25767"/>
                    <a:pt x="344" y="26605"/>
                  </a:cubicBezTo>
                  <a:cubicBezTo>
                    <a:pt x="1" y="27433"/>
                    <a:pt x="80" y="28373"/>
                    <a:pt x="567" y="29251"/>
                  </a:cubicBezTo>
                  <a:lnTo>
                    <a:pt x="67172" y="149114"/>
                  </a:lnTo>
                  <a:cubicBezTo>
                    <a:pt x="67971" y="150551"/>
                    <a:pt x="69705" y="151475"/>
                    <a:pt x="71382" y="151475"/>
                  </a:cubicBezTo>
                  <a:cubicBezTo>
                    <a:pt x="71768" y="151475"/>
                    <a:pt x="72154" y="151423"/>
                    <a:pt x="72526" y="151320"/>
                  </a:cubicBezTo>
                  <a:lnTo>
                    <a:pt x="160350" y="126600"/>
                  </a:lnTo>
                  <a:cubicBezTo>
                    <a:pt x="161339" y="126323"/>
                    <a:pt x="162075" y="125708"/>
                    <a:pt x="162424" y="124869"/>
                  </a:cubicBezTo>
                  <a:cubicBezTo>
                    <a:pt x="162769" y="124042"/>
                    <a:pt x="162690" y="123101"/>
                    <a:pt x="162202" y="122223"/>
                  </a:cubicBezTo>
                  <a:lnTo>
                    <a:pt x="95598" y="2363"/>
                  </a:lnTo>
                  <a:cubicBezTo>
                    <a:pt x="94799" y="925"/>
                    <a:pt x="93066" y="0"/>
                    <a:pt x="9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90;p43">
              <a:extLst>
                <a:ext uri="{FF2B5EF4-FFF2-40B4-BE49-F238E27FC236}">
                  <a16:creationId xmlns:a16="http://schemas.microsoft.com/office/drawing/2014/main" id="{D231BED0-2DFB-9D84-B0F5-A9FCE56ED1F1}"/>
                </a:ext>
              </a:extLst>
            </p:cNvPr>
            <p:cNvSpPr/>
            <p:nvPr/>
          </p:nvSpPr>
          <p:spPr>
            <a:xfrm>
              <a:off x="6005854" y="2016916"/>
              <a:ext cx="2662360" cy="2512134"/>
            </a:xfrm>
            <a:custGeom>
              <a:avLst/>
              <a:gdLst/>
              <a:ahLst/>
              <a:cxnLst/>
              <a:rect l="l" t="t" r="r" b="b"/>
              <a:pathLst>
                <a:path w="150586" h="142089" extrusionOk="0">
                  <a:moveTo>
                    <a:pt x="84908" y="1"/>
                  </a:moveTo>
                  <a:lnTo>
                    <a:pt x="0" y="23900"/>
                  </a:lnTo>
                  <a:lnTo>
                    <a:pt x="65677" y="142089"/>
                  </a:lnTo>
                  <a:lnTo>
                    <a:pt x="150585" y="118190"/>
                  </a:lnTo>
                  <a:lnTo>
                    <a:pt x="84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1;p43">
              <a:extLst>
                <a:ext uri="{FF2B5EF4-FFF2-40B4-BE49-F238E27FC236}">
                  <a16:creationId xmlns:a16="http://schemas.microsoft.com/office/drawing/2014/main" id="{C137729A-3801-0F62-D3EC-B45393B6622F}"/>
                </a:ext>
              </a:extLst>
            </p:cNvPr>
            <p:cNvSpPr/>
            <p:nvPr/>
          </p:nvSpPr>
          <p:spPr>
            <a:xfrm>
              <a:off x="5998093" y="2010781"/>
              <a:ext cx="2677884" cy="2524439"/>
            </a:xfrm>
            <a:custGeom>
              <a:avLst/>
              <a:gdLst/>
              <a:ahLst/>
              <a:cxnLst/>
              <a:rect l="l" t="t" r="r" b="b"/>
              <a:pathLst>
                <a:path w="151464" h="142785" extrusionOk="0">
                  <a:moveTo>
                    <a:pt x="85203" y="695"/>
                  </a:moveTo>
                  <a:lnTo>
                    <a:pt x="150583" y="118353"/>
                  </a:lnTo>
                  <a:lnTo>
                    <a:pt x="66261" y="142088"/>
                  </a:lnTo>
                  <a:lnTo>
                    <a:pt x="880" y="24430"/>
                  </a:lnTo>
                  <a:lnTo>
                    <a:pt x="85203" y="695"/>
                  </a:lnTo>
                  <a:close/>
                  <a:moveTo>
                    <a:pt x="85492" y="0"/>
                  </a:moveTo>
                  <a:lnTo>
                    <a:pt x="0" y="24064"/>
                  </a:lnTo>
                  <a:lnTo>
                    <a:pt x="65858" y="142579"/>
                  </a:lnTo>
                  <a:lnTo>
                    <a:pt x="65971" y="142785"/>
                  </a:lnTo>
                  <a:lnTo>
                    <a:pt x="151103" y="118823"/>
                  </a:lnTo>
                  <a:lnTo>
                    <a:pt x="151463" y="118721"/>
                  </a:lnTo>
                  <a:lnTo>
                    <a:pt x="85607" y="206"/>
                  </a:lnTo>
                  <a:lnTo>
                    <a:pt x="854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92;p43">
              <a:extLst>
                <a:ext uri="{FF2B5EF4-FFF2-40B4-BE49-F238E27FC236}">
                  <a16:creationId xmlns:a16="http://schemas.microsoft.com/office/drawing/2014/main" id="{A176685C-947B-C4E0-A5DD-45CC3DB1F100}"/>
                </a:ext>
              </a:extLst>
            </p:cNvPr>
            <p:cNvSpPr/>
            <p:nvPr/>
          </p:nvSpPr>
          <p:spPr>
            <a:xfrm>
              <a:off x="7062393" y="2426650"/>
              <a:ext cx="116600" cy="32832"/>
            </a:xfrm>
            <a:custGeom>
              <a:avLst/>
              <a:gdLst/>
              <a:ahLst/>
              <a:cxnLst/>
              <a:rect l="l" t="t" r="r" b="b"/>
              <a:pathLst>
                <a:path w="6595" h="1857" extrusionOk="0">
                  <a:moveTo>
                    <a:pt x="1" y="1856"/>
                  </a:moveTo>
                  <a:lnTo>
                    <a:pt x="6594"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93;p43">
              <a:extLst>
                <a:ext uri="{FF2B5EF4-FFF2-40B4-BE49-F238E27FC236}">
                  <a16:creationId xmlns:a16="http://schemas.microsoft.com/office/drawing/2014/main" id="{75E57CF8-F654-0F22-A802-D872D44008E1}"/>
                </a:ext>
              </a:extLst>
            </p:cNvPr>
            <p:cNvSpPr/>
            <p:nvPr/>
          </p:nvSpPr>
          <p:spPr>
            <a:xfrm>
              <a:off x="7060944" y="2421717"/>
              <a:ext cx="119446" cy="42821"/>
            </a:xfrm>
            <a:custGeom>
              <a:avLst/>
              <a:gdLst/>
              <a:ahLst/>
              <a:cxnLst/>
              <a:rect l="l" t="t" r="r" b="b"/>
              <a:pathLst>
                <a:path w="6756" h="2422" extrusionOk="0">
                  <a:moveTo>
                    <a:pt x="6596" y="0"/>
                  </a:moveTo>
                  <a:lnTo>
                    <a:pt x="1" y="1852"/>
                  </a:lnTo>
                  <a:lnTo>
                    <a:pt x="161" y="2421"/>
                  </a:lnTo>
                  <a:lnTo>
                    <a:pt x="6755" y="569"/>
                  </a:lnTo>
                  <a:lnTo>
                    <a:pt x="6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94;p43">
              <a:extLst>
                <a:ext uri="{FF2B5EF4-FFF2-40B4-BE49-F238E27FC236}">
                  <a16:creationId xmlns:a16="http://schemas.microsoft.com/office/drawing/2014/main" id="{3BD74B23-1AF8-2809-3202-8F2BC47CD979}"/>
                </a:ext>
              </a:extLst>
            </p:cNvPr>
            <p:cNvSpPr/>
            <p:nvPr/>
          </p:nvSpPr>
          <p:spPr>
            <a:xfrm>
              <a:off x="6253958" y="2484853"/>
              <a:ext cx="718215" cy="202171"/>
            </a:xfrm>
            <a:custGeom>
              <a:avLst/>
              <a:gdLst/>
              <a:ahLst/>
              <a:cxnLst/>
              <a:rect l="l" t="t" r="r" b="b"/>
              <a:pathLst>
                <a:path w="40623" h="11435"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95;p43">
              <a:extLst>
                <a:ext uri="{FF2B5EF4-FFF2-40B4-BE49-F238E27FC236}">
                  <a16:creationId xmlns:a16="http://schemas.microsoft.com/office/drawing/2014/main" id="{35577CD7-2DF7-B749-D00D-834535A23E97}"/>
                </a:ext>
              </a:extLst>
            </p:cNvPr>
            <p:cNvSpPr/>
            <p:nvPr/>
          </p:nvSpPr>
          <p:spPr>
            <a:xfrm>
              <a:off x="6252473" y="2480061"/>
              <a:ext cx="721132" cy="211859"/>
            </a:xfrm>
            <a:custGeom>
              <a:avLst/>
              <a:gdLst/>
              <a:ahLst/>
              <a:cxnLst/>
              <a:rect l="l" t="t" r="r" b="b"/>
              <a:pathLst>
                <a:path w="40788" h="11983" extrusionOk="0">
                  <a:moveTo>
                    <a:pt x="40627" y="0"/>
                  </a:moveTo>
                  <a:lnTo>
                    <a:pt x="0" y="11413"/>
                  </a:lnTo>
                  <a:lnTo>
                    <a:pt x="160" y="11982"/>
                  </a:lnTo>
                  <a:lnTo>
                    <a:pt x="40787" y="570"/>
                  </a:lnTo>
                  <a:lnTo>
                    <a:pt x="40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96;p43">
              <a:extLst>
                <a:ext uri="{FF2B5EF4-FFF2-40B4-BE49-F238E27FC236}">
                  <a16:creationId xmlns:a16="http://schemas.microsoft.com/office/drawing/2014/main" id="{1D296994-F645-0AA7-CA93-9F235652B123}"/>
                </a:ext>
              </a:extLst>
            </p:cNvPr>
            <p:cNvSpPr/>
            <p:nvPr/>
          </p:nvSpPr>
          <p:spPr>
            <a:xfrm>
              <a:off x="6934532" y="2507819"/>
              <a:ext cx="289545" cy="81522"/>
            </a:xfrm>
            <a:custGeom>
              <a:avLst/>
              <a:gdLst/>
              <a:ahLst/>
              <a:cxnLst/>
              <a:rect l="l" t="t" r="r" b="b"/>
              <a:pathLst>
                <a:path w="16377" h="4611" extrusionOk="0">
                  <a:moveTo>
                    <a:pt x="1" y="4611"/>
                  </a:moveTo>
                  <a:lnTo>
                    <a:pt x="1637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97;p43">
              <a:extLst>
                <a:ext uri="{FF2B5EF4-FFF2-40B4-BE49-F238E27FC236}">
                  <a16:creationId xmlns:a16="http://schemas.microsoft.com/office/drawing/2014/main" id="{5353B790-D107-9D69-D4DE-A99EA6EA803C}"/>
                </a:ext>
              </a:extLst>
            </p:cNvPr>
            <p:cNvSpPr/>
            <p:nvPr/>
          </p:nvSpPr>
          <p:spPr>
            <a:xfrm>
              <a:off x="6933064" y="2502922"/>
              <a:ext cx="292445" cy="91423"/>
            </a:xfrm>
            <a:custGeom>
              <a:avLst/>
              <a:gdLst/>
              <a:ahLst/>
              <a:cxnLst/>
              <a:rect l="l" t="t" r="r" b="b"/>
              <a:pathLst>
                <a:path w="16541" h="5171" extrusionOk="0">
                  <a:moveTo>
                    <a:pt x="16381" y="0"/>
                  </a:moveTo>
                  <a:lnTo>
                    <a:pt x="1" y="4602"/>
                  </a:lnTo>
                  <a:lnTo>
                    <a:pt x="161" y="5171"/>
                  </a:lnTo>
                  <a:lnTo>
                    <a:pt x="16540" y="570"/>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98;p43">
              <a:extLst>
                <a:ext uri="{FF2B5EF4-FFF2-40B4-BE49-F238E27FC236}">
                  <a16:creationId xmlns:a16="http://schemas.microsoft.com/office/drawing/2014/main" id="{CEDD0ADE-F275-AFD6-8C9D-0A54EE877041}"/>
                </a:ext>
              </a:extLst>
            </p:cNvPr>
            <p:cNvSpPr/>
            <p:nvPr/>
          </p:nvSpPr>
          <p:spPr>
            <a:xfrm>
              <a:off x="6490817" y="2611548"/>
              <a:ext cx="364756" cy="102668"/>
            </a:xfrm>
            <a:custGeom>
              <a:avLst/>
              <a:gdLst/>
              <a:ahLst/>
              <a:cxnLst/>
              <a:rect l="l" t="t" r="r" b="b"/>
              <a:pathLst>
                <a:path w="20631" h="5807" extrusionOk="0">
                  <a:moveTo>
                    <a:pt x="1" y="5807"/>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99;p43">
              <a:extLst>
                <a:ext uri="{FF2B5EF4-FFF2-40B4-BE49-F238E27FC236}">
                  <a16:creationId xmlns:a16="http://schemas.microsoft.com/office/drawing/2014/main" id="{D65365FB-EDD5-A5BC-1FF0-ABE6F7549F7D}"/>
                </a:ext>
              </a:extLst>
            </p:cNvPr>
            <p:cNvSpPr/>
            <p:nvPr/>
          </p:nvSpPr>
          <p:spPr>
            <a:xfrm>
              <a:off x="6489367" y="2606650"/>
              <a:ext cx="367638" cy="112551"/>
            </a:xfrm>
            <a:custGeom>
              <a:avLst/>
              <a:gdLst/>
              <a:ahLst/>
              <a:cxnLst/>
              <a:rect l="l" t="t" r="r" b="b"/>
              <a:pathLst>
                <a:path w="20794" h="6366" extrusionOk="0">
                  <a:moveTo>
                    <a:pt x="20634" y="0"/>
                  </a:moveTo>
                  <a:lnTo>
                    <a:pt x="1" y="5797"/>
                  </a:lnTo>
                  <a:lnTo>
                    <a:pt x="161" y="6366"/>
                  </a:lnTo>
                  <a:lnTo>
                    <a:pt x="20793" y="570"/>
                  </a:lnTo>
                  <a:lnTo>
                    <a:pt x="20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00;p43">
              <a:extLst>
                <a:ext uri="{FF2B5EF4-FFF2-40B4-BE49-F238E27FC236}">
                  <a16:creationId xmlns:a16="http://schemas.microsoft.com/office/drawing/2014/main" id="{E8D9124C-948B-7378-48AF-2DD5A32C6CB2}"/>
                </a:ext>
              </a:extLst>
            </p:cNvPr>
            <p:cNvSpPr/>
            <p:nvPr/>
          </p:nvSpPr>
          <p:spPr>
            <a:xfrm>
              <a:off x="6299059" y="2733257"/>
              <a:ext cx="124114" cy="34936"/>
            </a:xfrm>
            <a:custGeom>
              <a:avLst/>
              <a:gdLst/>
              <a:ahLst/>
              <a:cxnLst/>
              <a:rect l="l" t="t" r="r" b="b"/>
              <a:pathLst>
                <a:path w="7020" h="1976" extrusionOk="0">
                  <a:moveTo>
                    <a:pt x="0" y="1976"/>
                  </a:moveTo>
                  <a:lnTo>
                    <a:pt x="701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01;p43">
              <a:extLst>
                <a:ext uri="{FF2B5EF4-FFF2-40B4-BE49-F238E27FC236}">
                  <a16:creationId xmlns:a16="http://schemas.microsoft.com/office/drawing/2014/main" id="{2817C11C-70BE-E991-1F38-868B7475BFBD}"/>
                </a:ext>
              </a:extLst>
            </p:cNvPr>
            <p:cNvSpPr/>
            <p:nvPr/>
          </p:nvSpPr>
          <p:spPr>
            <a:xfrm>
              <a:off x="6297610" y="2728289"/>
              <a:ext cx="126942" cy="44960"/>
            </a:xfrm>
            <a:custGeom>
              <a:avLst/>
              <a:gdLst/>
              <a:ahLst/>
              <a:cxnLst/>
              <a:rect l="l" t="t" r="r" b="b"/>
              <a:pathLst>
                <a:path w="7180" h="2543" extrusionOk="0">
                  <a:moveTo>
                    <a:pt x="7019" y="1"/>
                  </a:moveTo>
                  <a:lnTo>
                    <a:pt x="0" y="1972"/>
                  </a:lnTo>
                  <a:lnTo>
                    <a:pt x="160" y="2543"/>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02;p43">
              <a:extLst>
                <a:ext uri="{FF2B5EF4-FFF2-40B4-BE49-F238E27FC236}">
                  <a16:creationId xmlns:a16="http://schemas.microsoft.com/office/drawing/2014/main" id="{A4FBCA2F-0F82-BED1-8AE8-635B7ED952DC}"/>
                </a:ext>
              </a:extLst>
            </p:cNvPr>
            <p:cNvSpPr/>
            <p:nvPr/>
          </p:nvSpPr>
          <p:spPr>
            <a:xfrm>
              <a:off x="6705151" y="2588988"/>
              <a:ext cx="564027" cy="158784"/>
            </a:xfrm>
            <a:custGeom>
              <a:avLst/>
              <a:gdLst/>
              <a:ahLst/>
              <a:cxnLst/>
              <a:rect l="l" t="t" r="r" b="b"/>
              <a:pathLst>
                <a:path w="31902" h="8981" extrusionOk="0">
                  <a:moveTo>
                    <a:pt x="1" y="8980"/>
                  </a:moveTo>
                  <a:lnTo>
                    <a:pt x="3190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03;p43">
              <a:extLst>
                <a:ext uri="{FF2B5EF4-FFF2-40B4-BE49-F238E27FC236}">
                  <a16:creationId xmlns:a16="http://schemas.microsoft.com/office/drawing/2014/main" id="{D8BB55DD-28CD-05FF-A357-A8A8396B243E}"/>
                </a:ext>
              </a:extLst>
            </p:cNvPr>
            <p:cNvSpPr/>
            <p:nvPr/>
          </p:nvSpPr>
          <p:spPr>
            <a:xfrm>
              <a:off x="6703666" y="2584161"/>
              <a:ext cx="566962" cy="168543"/>
            </a:xfrm>
            <a:custGeom>
              <a:avLst/>
              <a:gdLst/>
              <a:ahLst/>
              <a:cxnLst/>
              <a:rect l="l" t="t" r="r" b="b"/>
              <a:pathLst>
                <a:path w="32068" h="9533" extrusionOk="0">
                  <a:moveTo>
                    <a:pt x="31908" y="0"/>
                  </a:moveTo>
                  <a:lnTo>
                    <a:pt x="0" y="8963"/>
                  </a:lnTo>
                  <a:lnTo>
                    <a:pt x="160" y="9533"/>
                  </a:lnTo>
                  <a:lnTo>
                    <a:pt x="32067" y="570"/>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04;p43">
              <a:extLst>
                <a:ext uri="{FF2B5EF4-FFF2-40B4-BE49-F238E27FC236}">
                  <a16:creationId xmlns:a16="http://schemas.microsoft.com/office/drawing/2014/main" id="{66EA1C0D-8BB1-05FC-1C7D-B67DCF8A6431}"/>
                </a:ext>
              </a:extLst>
            </p:cNvPr>
            <p:cNvSpPr/>
            <p:nvPr/>
          </p:nvSpPr>
          <p:spPr>
            <a:xfrm>
              <a:off x="6344143" y="2782672"/>
              <a:ext cx="236930" cy="66707"/>
            </a:xfrm>
            <a:custGeom>
              <a:avLst/>
              <a:gdLst/>
              <a:ahLst/>
              <a:cxnLst/>
              <a:rect l="l" t="t" r="r" b="b"/>
              <a:pathLst>
                <a:path w="13401" h="3773" extrusionOk="0">
                  <a:moveTo>
                    <a:pt x="1" y="3772"/>
                  </a:moveTo>
                  <a:lnTo>
                    <a:pt x="1340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05;p43">
              <a:extLst>
                <a:ext uri="{FF2B5EF4-FFF2-40B4-BE49-F238E27FC236}">
                  <a16:creationId xmlns:a16="http://schemas.microsoft.com/office/drawing/2014/main" id="{D10ECD7C-467D-888B-E4DA-FD8D7D66F25A}"/>
                </a:ext>
              </a:extLst>
            </p:cNvPr>
            <p:cNvSpPr/>
            <p:nvPr/>
          </p:nvSpPr>
          <p:spPr>
            <a:xfrm>
              <a:off x="6342711" y="2777757"/>
              <a:ext cx="239741" cy="76625"/>
            </a:xfrm>
            <a:custGeom>
              <a:avLst/>
              <a:gdLst/>
              <a:ahLst/>
              <a:cxnLst/>
              <a:rect l="l" t="t" r="r" b="b"/>
              <a:pathLst>
                <a:path w="13560" h="4334" extrusionOk="0">
                  <a:moveTo>
                    <a:pt x="13400" y="0"/>
                  </a:moveTo>
                  <a:lnTo>
                    <a:pt x="0" y="3765"/>
                  </a:lnTo>
                  <a:lnTo>
                    <a:pt x="160" y="4334"/>
                  </a:lnTo>
                  <a:lnTo>
                    <a:pt x="13560" y="569"/>
                  </a:lnTo>
                  <a:lnTo>
                    <a:pt x="13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06;p43">
              <a:extLst>
                <a:ext uri="{FF2B5EF4-FFF2-40B4-BE49-F238E27FC236}">
                  <a16:creationId xmlns:a16="http://schemas.microsoft.com/office/drawing/2014/main" id="{1C78DA62-102F-4665-98CC-1CC60435CFD1}"/>
                </a:ext>
              </a:extLst>
            </p:cNvPr>
            <p:cNvSpPr/>
            <p:nvPr/>
          </p:nvSpPr>
          <p:spPr>
            <a:xfrm>
              <a:off x="7362511" y="2333742"/>
              <a:ext cx="249536" cy="184349"/>
            </a:xfrm>
            <a:custGeom>
              <a:avLst/>
              <a:gdLst/>
              <a:ahLst/>
              <a:cxnLst/>
              <a:rect l="l" t="t" r="r" b="b"/>
              <a:pathLst>
                <a:path w="14114" h="10427" extrusionOk="0">
                  <a:moveTo>
                    <a:pt x="6072" y="0"/>
                  </a:moveTo>
                  <a:cubicBezTo>
                    <a:pt x="5468" y="0"/>
                    <a:pt x="4869" y="78"/>
                    <a:pt x="4293" y="240"/>
                  </a:cubicBezTo>
                  <a:cubicBezTo>
                    <a:pt x="1240" y="1100"/>
                    <a:pt x="1" y="4023"/>
                    <a:pt x="1528" y="6770"/>
                  </a:cubicBezTo>
                  <a:cubicBezTo>
                    <a:pt x="2766" y="8999"/>
                    <a:pt x="5444" y="10427"/>
                    <a:pt x="8041" y="10427"/>
                  </a:cubicBezTo>
                  <a:cubicBezTo>
                    <a:pt x="8645" y="10427"/>
                    <a:pt x="9245" y="10349"/>
                    <a:pt x="9821" y="10187"/>
                  </a:cubicBezTo>
                  <a:cubicBezTo>
                    <a:pt x="12876" y="9329"/>
                    <a:pt x="14113" y="6404"/>
                    <a:pt x="12587" y="3657"/>
                  </a:cubicBezTo>
                  <a:cubicBezTo>
                    <a:pt x="11348" y="1429"/>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07;p43">
              <a:extLst>
                <a:ext uri="{FF2B5EF4-FFF2-40B4-BE49-F238E27FC236}">
                  <a16:creationId xmlns:a16="http://schemas.microsoft.com/office/drawing/2014/main" id="{7146FE19-A4AD-1AD0-579D-C50C8755E385}"/>
                </a:ext>
              </a:extLst>
            </p:cNvPr>
            <p:cNvSpPr/>
            <p:nvPr/>
          </p:nvSpPr>
          <p:spPr>
            <a:xfrm>
              <a:off x="7368947" y="2328544"/>
              <a:ext cx="236700" cy="194728"/>
            </a:xfrm>
            <a:custGeom>
              <a:avLst/>
              <a:gdLst/>
              <a:ahLst/>
              <a:cxnLst/>
              <a:rect l="l" t="t" r="r" b="b"/>
              <a:pathLst>
                <a:path w="13388" h="11014" extrusionOk="0">
                  <a:moveTo>
                    <a:pt x="5698" y="589"/>
                  </a:moveTo>
                  <a:cubicBezTo>
                    <a:pt x="5702" y="589"/>
                    <a:pt x="5707" y="589"/>
                    <a:pt x="5712" y="589"/>
                  </a:cubicBezTo>
                  <a:cubicBezTo>
                    <a:pt x="8205" y="589"/>
                    <a:pt x="10779" y="1960"/>
                    <a:pt x="11965" y="4095"/>
                  </a:cubicBezTo>
                  <a:cubicBezTo>
                    <a:pt x="12654" y="5333"/>
                    <a:pt x="12771" y="6646"/>
                    <a:pt x="12294" y="7788"/>
                  </a:cubicBezTo>
                  <a:cubicBezTo>
                    <a:pt x="11812" y="8948"/>
                    <a:pt x="10775" y="9803"/>
                    <a:pt x="9377" y="10197"/>
                  </a:cubicBezTo>
                  <a:cubicBezTo>
                    <a:pt x="8827" y="10351"/>
                    <a:pt x="8254" y="10425"/>
                    <a:pt x="7676" y="10425"/>
                  </a:cubicBezTo>
                  <a:cubicBezTo>
                    <a:pt x="5185" y="10425"/>
                    <a:pt x="2609" y="9056"/>
                    <a:pt x="1422" y="6921"/>
                  </a:cubicBezTo>
                  <a:cubicBezTo>
                    <a:pt x="734" y="5682"/>
                    <a:pt x="616" y="4369"/>
                    <a:pt x="1092" y="3227"/>
                  </a:cubicBezTo>
                  <a:cubicBezTo>
                    <a:pt x="1576" y="2067"/>
                    <a:pt x="2612" y="1212"/>
                    <a:pt x="4010" y="818"/>
                  </a:cubicBezTo>
                  <a:cubicBezTo>
                    <a:pt x="4560" y="666"/>
                    <a:pt x="5127" y="589"/>
                    <a:pt x="5698" y="589"/>
                  </a:cubicBezTo>
                  <a:close/>
                  <a:moveTo>
                    <a:pt x="5696" y="1"/>
                  </a:moveTo>
                  <a:cubicBezTo>
                    <a:pt x="5069" y="1"/>
                    <a:pt x="4447" y="81"/>
                    <a:pt x="3850" y="249"/>
                  </a:cubicBezTo>
                  <a:cubicBezTo>
                    <a:pt x="2275" y="692"/>
                    <a:pt x="1101" y="1669"/>
                    <a:pt x="547" y="3000"/>
                  </a:cubicBezTo>
                  <a:cubicBezTo>
                    <a:pt x="1" y="4313"/>
                    <a:pt x="128" y="5806"/>
                    <a:pt x="906" y="7208"/>
                  </a:cubicBezTo>
                  <a:cubicBezTo>
                    <a:pt x="2194" y="9526"/>
                    <a:pt x="4988" y="11014"/>
                    <a:pt x="7692" y="11014"/>
                  </a:cubicBezTo>
                  <a:cubicBezTo>
                    <a:pt x="7701" y="11014"/>
                    <a:pt x="7710" y="11014"/>
                    <a:pt x="7720" y="11014"/>
                  </a:cubicBezTo>
                  <a:cubicBezTo>
                    <a:pt x="8334" y="11014"/>
                    <a:pt x="8945" y="10931"/>
                    <a:pt x="9538" y="10766"/>
                  </a:cubicBezTo>
                  <a:cubicBezTo>
                    <a:pt x="11113" y="10323"/>
                    <a:pt x="12286" y="9346"/>
                    <a:pt x="12840" y="8016"/>
                  </a:cubicBezTo>
                  <a:cubicBezTo>
                    <a:pt x="13388" y="6703"/>
                    <a:pt x="13260" y="5208"/>
                    <a:pt x="12483" y="3808"/>
                  </a:cubicBezTo>
                  <a:cubicBezTo>
                    <a:pt x="11193" y="1489"/>
                    <a:pt x="8399" y="1"/>
                    <a:pt x="5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08;p43">
              <a:extLst>
                <a:ext uri="{FF2B5EF4-FFF2-40B4-BE49-F238E27FC236}">
                  <a16:creationId xmlns:a16="http://schemas.microsoft.com/office/drawing/2014/main" id="{BCED1191-AB71-6098-1271-02380B49072B}"/>
                </a:ext>
              </a:extLst>
            </p:cNvPr>
            <p:cNvSpPr/>
            <p:nvPr/>
          </p:nvSpPr>
          <p:spPr>
            <a:xfrm>
              <a:off x="6455050" y="3016101"/>
              <a:ext cx="116582" cy="32832"/>
            </a:xfrm>
            <a:custGeom>
              <a:avLst/>
              <a:gdLst/>
              <a:ahLst/>
              <a:cxnLst/>
              <a:rect l="l" t="t" r="r" b="b"/>
              <a:pathLst>
                <a:path w="6594" h="1857" extrusionOk="0">
                  <a:moveTo>
                    <a:pt x="6594" y="1"/>
                  </a:moveTo>
                  <a:lnTo>
                    <a:pt x="0" y="185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09;p43">
              <a:extLst>
                <a:ext uri="{FF2B5EF4-FFF2-40B4-BE49-F238E27FC236}">
                  <a16:creationId xmlns:a16="http://schemas.microsoft.com/office/drawing/2014/main" id="{2B30D7EA-BA51-D98D-033F-003162EE84B1}"/>
                </a:ext>
              </a:extLst>
            </p:cNvPr>
            <p:cNvSpPr/>
            <p:nvPr/>
          </p:nvSpPr>
          <p:spPr>
            <a:xfrm>
              <a:off x="6453600" y="3011133"/>
              <a:ext cx="119411" cy="42839"/>
            </a:xfrm>
            <a:custGeom>
              <a:avLst/>
              <a:gdLst/>
              <a:ahLst/>
              <a:cxnLst/>
              <a:rect l="l" t="t" r="r" b="b"/>
              <a:pathLst>
                <a:path w="6754" h="2423" extrusionOk="0">
                  <a:moveTo>
                    <a:pt x="6594" y="1"/>
                  </a:moveTo>
                  <a:lnTo>
                    <a:pt x="1"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10;p43">
              <a:extLst>
                <a:ext uri="{FF2B5EF4-FFF2-40B4-BE49-F238E27FC236}">
                  <a16:creationId xmlns:a16="http://schemas.microsoft.com/office/drawing/2014/main" id="{BB3EDC9F-5079-EBC4-5025-571D66907DF5}"/>
                </a:ext>
              </a:extLst>
            </p:cNvPr>
            <p:cNvSpPr/>
            <p:nvPr/>
          </p:nvSpPr>
          <p:spPr>
            <a:xfrm>
              <a:off x="6661853" y="2788542"/>
              <a:ext cx="718232" cy="202188"/>
            </a:xfrm>
            <a:custGeom>
              <a:avLst/>
              <a:gdLst/>
              <a:ahLst/>
              <a:cxnLst/>
              <a:rect l="l" t="t" r="r" b="b"/>
              <a:pathLst>
                <a:path w="40624" h="11436" extrusionOk="0">
                  <a:moveTo>
                    <a:pt x="40623" y="1"/>
                  </a:moveTo>
                  <a:lnTo>
                    <a:pt x="1"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11;p43">
              <a:extLst>
                <a:ext uri="{FF2B5EF4-FFF2-40B4-BE49-F238E27FC236}">
                  <a16:creationId xmlns:a16="http://schemas.microsoft.com/office/drawing/2014/main" id="{D19D5111-FBCF-332E-7BC0-87D8071ED5F7}"/>
                </a:ext>
              </a:extLst>
            </p:cNvPr>
            <p:cNvSpPr/>
            <p:nvPr/>
          </p:nvSpPr>
          <p:spPr>
            <a:xfrm>
              <a:off x="6656407" y="2780869"/>
              <a:ext cx="719099" cy="211506"/>
            </a:xfrm>
            <a:custGeom>
              <a:avLst/>
              <a:gdLst/>
              <a:ahLst/>
              <a:cxnLst/>
              <a:rect l="l" t="t" r="r" b="b"/>
              <a:pathLst>
                <a:path w="40673" h="11963" extrusionOk="0">
                  <a:moveTo>
                    <a:pt x="40513" y="0"/>
                  </a:moveTo>
                  <a:lnTo>
                    <a:pt x="0" y="11395"/>
                  </a:lnTo>
                  <a:lnTo>
                    <a:pt x="160" y="11962"/>
                  </a:lnTo>
                  <a:lnTo>
                    <a:pt x="40673" y="568"/>
                  </a:lnTo>
                  <a:lnTo>
                    <a:pt x="405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12;p43">
              <a:extLst>
                <a:ext uri="{FF2B5EF4-FFF2-40B4-BE49-F238E27FC236}">
                  <a16:creationId xmlns:a16="http://schemas.microsoft.com/office/drawing/2014/main" id="{00D7500F-5696-5164-CB87-89F98E8A1CB8}"/>
                </a:ext>
              </a:extLst>
            </p:cNvPr>
            <p:cNvSpPr/>
            <p:nvPr/>
          </p:nvSpPr>
          <p:spPr>
            <a:xfrm>
              <a:off x="6500169" y="3048579"/>
              <a:ext cx="289545" cy="81505"/>
            </a:xfrm>
            <a:custGeom>
              <a:avLst/>
              <a:gdLst/>
              <a:ahLst/>
              <a:cxnLst/>
              <a:rect l="l" t="t" r="r" b="b"/>
              <a:pathLst>
                <a:path w="16377" h="4610" extrusionOk="0">
                  <a:moveTo>
                    <a:pt x="16376" y="1"/>
                  </a:moveTo>
                  <a:lnTo>
                    <a:pt x="0" y="461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13;p43">
              <a:extLst>
                <a:ext uri="{FF2B5EF4-FFF2-40B4-BE49-F238E27FC236}">
                  <a16:creationId xmlns:a16="http://schemas.microsoft.com/office/drawing/2014/main" id="{EA27B02E-B1DE-2F36-5192-8D2358DF587E}"/>
                </a:ext>
              </a:extLst>
            </p:cNvPr>
            <p:cNvSpPr/>
            <p:nvPr/>
          </p:nvSpPr>
          <p:spPr>
            <a:xfrm>
              <a:off x="6498684" y="3043682"/>
              <a:ext cx="292427" cy="91423"/>
            </a:xfrm>
            <a:custGeom>
              <a:avLst/>
              <a:gdLst/>
              <a:ahLst/>
              <a:cxnLst/>
              <a:rect l="l" t="t" r="r" b="b"/>
              <a:pathLst>
                <a:path w="16540" h="5171" extrusionOk="0">
                  <a:moveTo>
                    <a:pt x="16380" y="1"/>
                  </a:moveTo>
                  <a:lnTo>
                    <a:pt x="0" y="4601"/>
                  </a:lnTo>
                  <a:lnTo>
                    <a:pt x="160" y="5170"/>
                  </a:lnTo>
                  <a:lnTo>
                    <a:pt x="16540" y="570"/>
                  </a:lnTo>
                  <a:lnTo>
                    <a:pt x="16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14;p43">
              <a:extLst>
                <a:ext uri="{FF2B5EF4-FFF2-40B4-BE49-F238E27FC236}">
                  <a16:creationId xmlns:a16="http://schemas.microsoft.com/office/drawing/2014/main" id="{A8CF77EE-BDA7-FE30-748A-C789FCBB234E}"/>
                </a:ext>
              </a:extLst>
            </p:cNvPr>
            <p:cNvSpPr/>
            <p:nvPr/>
          </p:nvSpPr>
          <p:spPr>
            <a:xfrm>
              <a:off x="6868656" y="2923688"/>
              <a:ext cx="364756" cy="102703"/>
            </a:xfrm>
            <a:custGeom>
              <a:avLst/>
              <a:gdLst/>
              <a:ahLst/>
              <a:cxnLst/>
              <a:rect l="l" t="t" r="r" b="b"/>
              <a:pathLst>
                <a:path w="20631" h="5809" extrusionOk="0">
                  <a:moveTo>
                    <a:pt x="20630" y="0"/>
                  </a:moveTo>
                  <a:lnTo>
                    <a:pt x="0" y="580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15;p43">
              <a:extLst>
                <a:ext uri="{FF2B5EF4-FFF2-40B4-BE49-F238E27FC236}">
                  <a16:creationId xmlns:a16="http://schemas.microsoft.com/office/drawing/2014/main" id="{24063B5A-1EDC-7BC8-EEF5-AFA66FBF1A56}"/>
                </a:ext>
              </a:extLst>
            </p:cNvPr>
            <p:cNvSpPr/>
            <p:nvPr/>
          </p:nvSpPr>
          <p:spPr>
            <a:xfrm>
              <a:off x="6867188" y="2918826"/>
              <a:ext cx="367620" cy="112551"/>
            </a:xfrm>
            <a:custGeom>
              <a:avLst/>
              <a:gdLst/>
              <a:ahLst/>
              <a:cxnLst/>
              <a:rect l="l" t="t" r="r" b="b"/>
              <a:pathLst>
                <a:path w="20793" h="6366" extrusionOk="0">
                  <a:moveTo>
                    <a:pt x="20633" y="1"/>
                  </a:moveTo>
                  <a:lnTo>
                    <a:pt x="0" y="5796"/>
                  </a:lnTo>
                  <a:lnTo>
                    <a:pt x="160" y="6365"/>
                  </a:lnTo>
                  <a:lnTo>
                    <a:pt x="20793" y="570"/>
                  </a:lnTo>
                  <a:lnTo>
                    <a:pt x="20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16;p43">
              <a:extLst>
                <a:ext uri="{FF2B5EF4-FFF2-40B4-BE49-F238E27FC236}">
                  <a16:creationId xmlns:a16="http://schemas.microsoft.com/office/drawing/2014/main" id="{B1003121-602A-D366-4B16-E67FE19E6816}"/>
                </a:ext>
              </a:extLst>
            </p:cNvPr>
            <p:cNvSpPr/>
            <p:nvPr/>
          </p:nvSpPr>
          <p:spPr>
            <a:xfrm>
              <a:off x="7301091" y="2869729"/>
              <a:ext cx="124078" cy="34936"/>
            </a:xfrm>
            <a:custGeom>
              <a:avLst/>
              <a:gdLst/>
              <a:ahLst/>
              <a:cxnLst/>
              <a:rect l="l" t="t" r="r" b="b"/>
              <a:pathLst>
                <a:path w="7018" h="1976" extrusionOk="0">
                  <a:moveTo>
                    <a:pt x="7018" y="0"/>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17;p43">
              <a:extLst>
                <a:ext uri="{FF2B5EF4-FFF2-40B4-BE49-F238E27FC236}">
                  <a16:creationId xmlns:a16="http://schemas.microsoft.com/office/drawing/2014/main" id="{BB0560F1-FFB9-9A6D-BA26-30BAAF28513C}"/>
                </a:ext>
              </a:extLst>
            </p:cNvPr>
            <p:cNvSpPr/>
            <p:nvPr/>
          </p:nvSpPr>
          <p:spPr>
            <a:xfrm>
              <a:off x="7299659" y="2864672"/>
              <a:ext cx="126942" cy="45031"/>
            </a:xfrm>
            <a:custGeom>
              <a:avLst/>
              <a:gdLst/>
              <a:ahLst/>
              <a:cxnLst/>
              <a:rect l="l" t="t" r="r" b="b"/>
              <a:pathLst>
                <a:path w="7180" h="2547" extrusionOk="0">
                  <a:moveTo>
                    <a:pt x="7020" y="1"/>
                  </a:moveTo>
                  <a:lnTo>
                    <a:pt x="0" y="1977"/>
                  </a:lnTo>
                  <a:lnTo>
                    <a:pt x="160" y="2546"/>
                  </a:lnTo>
                  <a:lnTo>
                    <a:pt x="7179" y="571"/>
                  </a:lnTo>
                  <a:lnTo>
                    <a:pt x="70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18;p43">
              <a:extLst>
                <a:ext uri="{FF2B5EF4-FFF2-40B4-BE49-F238E27FC236}">
                  <a16:creationId xmlns:a16="http://schemas.microsoft.com/office/drawing/2014/main" id="{A63FBE45-F511-60DC-59AD-958ECBAA58D2}"/>
                </a:ext>
              </a:extLst>
            </p:cNvPr>
            <p:cNvSpPr/>
            <p:nvPr/>
          </p:nvSpPr>
          <p:spPr>
            <a:xfrm>
              <a:off x="6545271" y="3052504"/>
              <a:ext cx="564045" cy="158766"/>
            </a:xfrm>
            <a:custGeom>
              <a:avLst/>
              <a:gdLst/>
              <a:ahLst/>
              <a:cxnLst/>
              <a:rect l="l" t="t" r="r" b="b"/>
              <a:pathLst>
                <a:path w="31903" h="8980" extrusionOk="0">
                  <a:moveTo>
                    <a:pt x="31902" y="0"/>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19;p43">
              <a:extLst>
                <a:ext uri="{FF2B5EF4-FFF2-40B4-BE49-F238E27FC236}">
                  <a16:creationId xmlns:a16="http://schemas.microsoft.com/office/drawing/2014/main" id="{3A2DC825-8AC1-6272-E2AE-AE766498BA9E}"/>
                </a:ext>
              </a:extLst>
            </p:cNvPr>
            <p:cNvSpPr/>
            <p:nvPr/>
          </p:nvSpPr>
          <p:spPr>
            <a:xfrm>
              <a:off x="6543768" y="3047678"/>
              <a:ext cx="566962" cy="168543"/>
            </a:xfrm>
            <a:custGeom>
              <a:avLst/>
              <a:gdLst/>
              <a:ahLst/>
              <a:cxnLst/>
              <a:rect l="l" t="t" r="r" b="b"/>
              <a:pathLst>
                <a:path w="32068" h="9533" extrusionOk="0">
                  <a:moveTo>
                    <a:pt x="31908" y="0"/>
                  </a:moveTo>
                  <a:lnTo>
                    <a:pt x="1" y="8963"/>
                  </a:lnTo>
                  <a:lnTo>
                    <a:pt x="161" y="9532"/>
                  </a:lnTo>
                  <a:lnTo>
                    <a:pt x="32068" y="569"/>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20;p43">
              <a:extLst>
                <a:ext uri="{FF2B5EF4-FFF2-40B4-BE49-F238E27FC236}">
                  <a16:creationId xmlns:a16="http://schemas.microsoft.com/office/drawing/2014/main" id="{10A4B6AD-B400-2C77-AA69-C18DA8E72E5E}"/>
                </a:ext>
              </a:extLst>
            </p:cNvPr>
            <p:cNvSpPr/>
            <p:nvPr/>
          </p:nvSpPr>
          <p:spPr>
            <a:xfrm>
              <a:off x="7233394" y="2950880"/>
              <a:ext cx="236894" cy="66707"/>
            </a:xfrm>
            <a:custGeom>
              <a:avLst/>
              <a:gdLst/>
              <a:ahLst/>
              <a:cxnLst/>
              <a:rect l="l" t="t" r="r" b="b"/>
              <a:pathLst>
                <a:path w="13399" h="3773" extrusionOk="0">
                  <a:moveTo>
                    <a:pt x="13399" y="1"/>
                  </a:moveTo>
                  <a:lnTo>
                    <a:pt x="0" y="377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21;p43">
              <a:extLst>
                <a:ext uri="{FF2B5EF4-FFF2-40B4-BE49-F238E27FC236}">
                  <a16:creationId xmlns:a16="http://schemas.microsoft.com/office/drawing/2014/main" id="{F4C6AA1C-4017-9D40-A7E3-5CFEA2CDD9AD}"/>
                </a:ext>
              </a:extLst>
            </p:cNvPr>
            <p:cNvSpPr/>
            <p:nvPr/>
          </p:nvSpPr>
          <p:spPr>
            <a:xfrm>
              <a:off x="7231962" y="2945859"/>
              <a:ext cx="239758" cy="76767"/>
            </a:xfrm>
            <a:custGeom>
              <a:avLst/>
              <a:gdLst/>
              <a:ahLst/>
              <a:cxnLst/>
              <a:rect l="l" t="t" r="r" b="b"/>
              <a:pathLst>
                <a:path w="13561" h="4342" extrusionOk="0">
                  <a:moveTo>
                    <a:pt x="13399" y="0"/>
                  </a:moveTo>
                  <a:lnTo>
                    <a:pt x="1" y="3772"/>
                  </a:lnTo>
                  <a:lnTo>
                    <a:pt x="161" y="4341"/>
                  </a:lnTo>
                  <a:lnTo>
                    <a:pt x="13560" y="569"/>
                  </a:lnTo>
                  <a:lnTo>
                    <a:pt x="13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22;p43">
              <a:extLst>
                <a:ext uri="{FF2B5EF4-FFF2-40B4-BE49-F238E27FC236}">
                  <a16:creationId xmlns:a16="http://schemas.microsoft.com/office/drawing/2014/main" id="{FACE5BBC-2A5B-C29C-2A09-0ACA37899071}"/>
                </a:ext>
              </a:extLst>
            </p:cNvPr>
            <p:cNvSpPr/>
            <p:nvPr/>
          </p:nvSpPr>
          <p:spPr>
            <a:xfrm>
              <a:off x="7563639" y="2695634"/>
              <a:ext cx="249518" cy="184367"/>
            </a:xfrm>
            <a:custGeom>
              <a:avLst/>
              <a:gdLst/>
              <a:ahLst/>
              <a:cxnLst/>
              <a:rect l="l" t="t" r="r" b="b"/>
              <a:pathLst>
                <a:path w="14113" h="10428" extrusionOk="0">
                  <a:moveTo>
                    <a:pt x="6071" y="1"/>
                  </a:moveTo>
                  <a:cubicBezTo>
                    <a:pt x="5467" y="1"/>
                    <a:pt x="4868" y="78"/>
                    <a:pt x="4292" y="240"/>
                  </a:cubicBezTo>
                  <a:cubicBezTo>
                    <a:pt x="1238" y="1100"/>
                    <a:pt x="0" y="4023"/>
                    <a:pt x="1526" y="6770"/>
                  </a:cubicBezTo>
                  <a:cubicBezTo>
                    <a:pt x="2765" y="9000"/>
                    <a:pt x="5444" y="10427"/>
                    <a:pt x="8042" y="10427"/>
                  </a:cubicBezTo>
                  <a:cubicBezTo>
                    <a:pt x="8646" y="10427"/>
                    <a:pt x="9245" y="10350"/>
                    <a:pt x="9820" y="10189"/>
                  </a:cubicBezTo>
                  <a:cubicBezTo>
                    <a:pt x="12875" y="9329"/>
                    <a:pt x="14112" y="6405"/>
                    <a:pt x="12585" y="3658"/>
                  </a:cubicBezTo>
                  <a:cubicBezTo>
                    <a:pt x="11347" y="1429"/>
                    <a:pt x="8669" y="1"/>
                    <a:pt x="6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23;p43">
              <a:extLst>
                <a:ext uri="{FF2B5EF4-FFF2-40B4-BE49-F238E27FC236}">
                  <a16:creationId xmlns:a16="http://schemas.microsoft.com/office/drawing/2014/main" id="{372568B2-53D7-65E0-007C-5E85C4D173F4}"/>
                </a:ext>
              </a:extLst>
            </p:cNvPr>
            <p:cNvSpPr/>
            <p:nvPr/>
          </p:nvSpPr>
          <p:spPr>
            <a:xfrm>
              <a:off x="7570039" y="2690471"/>
              <a:ext cx="236700" cy="194728"/>
            </a:xfrm>
            <a:custGeom>
              <a:avLst/>
              <a:gdLst/>
              <a:ahLst/>
              <a:cxnLst/>
              <a:rect l="l" t="t" r="r" b="b"/>
              <a:pathLst>
                <a:path w="13388" h="11014" extrusionOk="0">
                  <a:moveTo>
                    <a:pt x="5686" y="588"/>
                  </a:moveTo>
                  <a:cubicBezTo>
                    <a:pt x="5695" y="588"/>
                    <a:pt x="5704" y="588"/>
                    <a:pt x="5713" y="589"/>
                  </a:cubicBezTo>
                  <a:cubicBezTo>
                    <a:pt x="8205" y="589"/>
                    <a:pt x="10779" y="1958"/>
                    <a:pt x="11964" y="4094"/>
                  </a:cubicBezTo>
                  <a:cubicBezTo>
                    <a:pt x="12654" y="5331"/>
                    <a:pt x="12771" y="6644"/>
                    <a:pt x="12295" y="7786"/>
                  </a:cubicBezTo>
                  <a:cubicBezTo>
                    <a:pt x="11812" y="8946"/>
                    <a:pt x="10777" y="9801"/>
                    <a:pt x="9378" y="10195"/>
                  </a:cubicBezTo>
                  <a:cubicBezTo>
                    <a:pt x="8827" y="10350"/>
                    <a:pt x="8253" y="10424"/>
                    <a:pt x="7675" y="10424"/>
                  </a:cubicBezTo>
                  <a:cubicBezTo>
                    <a:pt x="5184" y="10424"/>
                    <a:pt x="2609" y="9053"/>
                    <a:pt x="1423" y="6919"/>
                  </a:cubicBezTo>
                  <a:cubicBezTo>
                    <a:pt x="735" y="5680"/>
                    <a:pt x="618" y="4368"/>
                    <a:pt x="1094" y="3225"/>
                  </a:cubicBezTo>
                  <a:cubicBezTo>
                    <a:pt x="1576" y="2065"/>
                    <a:pt x="2612" y="1210"/>
                    <a:pt x="4011" y="816"/>
                  </a:cubicBezTo>
                  <a:cubicBezTo>
                    <a:pt x="4556" y="665"/>
                    <a:pt x="5119" y="588"/>
                    <a:pt x="5686" y="588"/>
                  </a:cubicBezTo>
                  <a:close/>
                  <a:moveTo>
                    <a:pt x="5695" y="0"/>
                  </a:moveTo>
                  <a:cubicBezTo>
                    <a:pt x="5068" y="0"/>
                    <a:pt x="4447" y="80"/>
                    <a:pt x="3850" y="249"/>
                  </a:cubicBezTo>
                  <a:cubicBezTo>
                    <a:pt x="2275" y="692"/>
                    <a:pt x="1101" y="1669"/>
                    <a:pt x="547" y="2998"/>
                  </a:cubicBezTo>
                  <a:cubicBezTo>
                    <a:pt x="1" y="4313"/>
                    <a:pt x="128" y="5806"/>
                    <a:pt x="906" y="7207"/>
                  </a:cubicBezTo>
                  <a:cubicBezTo>
                    <a:pt x="2194" y="9525"/>
                    <a:pt x="4989" y="11013"/>
                    <a:pt x="7692" y="11013"/>
                  </a:cubicBezTo>
                  <a:cubicBezTo>
                    <a:pt x="7701" y="11013"/>
                    <a:pt x="7710" y="11013"/>
                    <a:pt x="7719" y="11013"/>
                  </a:cubicBezTo>
                  <a:cubicBezTo>
                    <a:pt x="8335" y="11013"/>
                    <a:pt x="8946" y="10929"/>
                    <a:pt x="9538" y="10765"/>
                  </a:cubicBezTo>
                  <a:cubicBezTo>
                    <a:pt x="11114" y="10322"/>
                    <a:pt x="12286" y="9345"/>
                    <a:pt x="12840" y="8015"/>
                  </a:cubicBezTo>
                  <a:cubicBezTo>
                    <a:pt x="13388" y="6702"/>
                    <a:pt x="13259" y="5208"/>
                    <a:pt x="12483" y="3807"/>
                  </a:cubicBezTo>
                  <a:cubicBezTo>
                    <a:pt x="11194" y="1489"/>
                    <a:pt x="8398" y="0"/>
                    <a:pt x="5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24;p43">
              <a:extLst>
                <a:ext uri="{FF2B5EF4-FFF2-40B4-BE49-F238E27FC236}">
                  <a16:creationId xmlns:a16="http://schemas.microsoft.com/office/drawing/2014/main" id="{E22F2E77-DEA1-AE57-9962-F900C7F7EDBA}"/>
                </a:ext>
              </a:extLst>
            </p:cNvPr>
            <p:cNvSpPr/>
            <p:nvPr/>
          </p:nvSpPr>
          <p:spPr>
            <a:xfrm>
              <a:off x="7464596" y="3150434"/>
              <a:ext cx="116564" cy="32832"/>
            </a:xfrm>
            <a:custGeom>
              <a:avLst/>
              <a:gdLst/>
              <a:ahLst/>
              <a:cxnLst/>
              <a:rect l="l" t="t" r="r" b="b"/>
              <a:pathLst>
                <a:path w="6593" h="1857" extrusionOk="0">
                  <a:moveTo>
                    <a:pt x="1" y="1857"/>
                  </a:moveTo>
                  <a:lnTo>
                    <a:pt x="659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25;p43">
              <a:extLst>
                <a:ext uri="{FF2B5EF4-FFF2-40B4-BE49-F238E27FC236}">
                  <a16:creationId xmlns:a16="http://schemas.microsoft.com/office/drawing/2014/main" id="{FB14A936-B3E9-675A-9081-F621EC2E6E33}"/>
                </a:ext>
              </a:extLst>
            </p:cNvPr>
            <p:cNvSpPr/>
            <p:nvPr/>
          </p:nvSpPr>
          <p:spPr>
            <a:xfrm>
              <a:off x="7463270" y="3145183"/>
              <a:ext cx="119393" cy="42962"/>
            </a:xfrm>
            <a:custGeom>
              <a:avLst/>
              <a:gdLst/>
              <a:ahLst/>
              <a:cxnLst/>
              <a:rect l="l" t="t" r="r" b="b"/>
              <a:pathLst>
                <a:path w="6753" h="2430" extrusionOk="0">
                  <a:moveTo>
                    <a:pt x="6592" y="1"/>
                  </a:moveTo>
                  <a:lnTo>
                    <a:pt x="0" y="1860"/>
                  </a:lnTo>
                  <a:lnTo>
                    <a:pt x="160" y="2429"/>
                  </a:lnTo>
                  <a:lnTo>
                    <a:pt x="6752" y="570"/>
                  </a:lnTo>
                  <a:lnTo>
                    <a:pt x="65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26;p43">
              <a:extLst>
                <a:ext uri="{FF2B5EF4-FFF2-40B4-BE49-F238E27FC236}">
                  <a16:creationId xmlns:a16="http://schemas.microsoft.com/office/drawing/2014/main" id="{BA09023F-FBDE-9749-3ADB-4E7C72868C3A}"/>
                </a:ext>
              </a:extLst>
            </p:cNvPr>
            <p:cNvSpPr/>
            <p:nvPr/>
          </p:nvSpPr>
          <p:spPr>
            <a:xfrm>
              <a:off x="6656160" y="3208654"/>
              <a:ext cx="718197" cy="202171"/>
            </a:xfrm>
            <a:custGeom>
              <a:avLst/>
              <a:gdLst/>
              <a:ahLst/>
              <a:cxnLst/>
              <a:rect l="l" t="t" r="r" b="b"/>
              <a:pathLst>
                <a:path w="40622" h="11435" extrusionOk="0">
                  <a:moveTo>
                    <a:pt x="1" y="11435"/>
                  </a:moveTo>
                  <a:lnTo>
                    <a:pt x="4062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27;p43">
              <a:extLst>
                <a:ext uri="{FF2B5EF4-FFF2-40B4-BE49-F238E27FC236}">
                  <a16:creationId xmlns:a16="http://schemas.microsoft.com/office/drawing/2014/main" id="{F8C2A274-62C6-6FAB-761B-4FF82864F8DC}"/>
                </a:ext>
              </a:extLst>
            </p:cNvPr>
            <p:cNvSpPr/>
            <p:nvPr/>
          </p:nvSpPr>
          <p:spPr>
            <a:xfrm>
              <a:off x="6654639" y="3203881"/>
              <a:ext cx="721150" cy="211842"/>
            </a:xfrm>
            <a:custGeom>
              <a:avLst/>
              <a:gdLst/>
              <a:ahLst/>
              <a:cxnLst/>
              <a:rect l="l" t="t" r="r" b="b"/>
              <a:pathLst>
                <a:path w="40789" h="11982" extrusionOk="0">
                  <a:moveTo>
                    <a:pt x="40628" y="1"/>
                  </a:moveTo>
                  <a:lnTo>
                    <a:pt x="1" y="11413"/>
                  </a:lnTo>
                  <a:lnTo>
                    <a:pt x="161" y="11982"/>
                  </a:lnTo>
                  <a:lnTo>
                    <a:pt x="40788" y="570"/>
                  </a:lnTo>
                  <a:lnTo>
                    <a:pt x="40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28;p43">
              <a:extLst>
                <a:ext uri="{FF2B5EF4-FFF2-40B4-BE49-F238E27FC236}">
                  <a16:creationId xmlns:a16="http://schemas.microsoft.com/office/drawing/2014/main" id="{C03F11BC-5F64-4680-DB14-90E56A78DEE7}"/>
                </a:ext>
              </a:extLst>
            </p:cNvPr>
            <p:cNvSpPr/>
            <p:nvPr/>
          </p:nvSpPr>
          <p:spPr>
            <a:xfrm>
              <a:off x="7336716" y="3231620"/>
              <a:ext cx="289581" cy="81505"/>
            </a:xfrm>
            <a:custGeom>
              <a:avLst/>
              <a:gdLst/>
              <a:ahLst/>
              <a:cxnLst/>
              <a:rect l="l" t="t" r="r" b="b"/>
              <a:pathLst>
                <a:path w="16379" h="4610"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29;p43">
              <a:extLst>
                <a:ext uri="{FF2B5EF4-FFF2-40B4-BE49-F238E27FC236}">
                  <a16:creationId xmlns:a16="http://schemas.microsoft.com/office/drawing/2014/main" id="{DC33BAC2-BE88-EF66-5AEA-65DFAF71F9F3}"/>
                </a:ext>
              </a:extLst>
            </p:cNvPr>
            <p:cNvSpPr/>
            <p:nvPr/>
          </p:nvSpPr>
          <p:spPr>
            <a:xfrm>
              <a:off x="7335319" y="3226599"/>
              <a:ext cx="292392" cy="91565"/>
            </a:xfrm>
            <a:custGeom>
              <a:avLst/>
              <a:gdLst/>
              <a:ahLst/>
              <a:cxnLst/>
              <a:rect l="l" t="t" r="r" b="b"/>
              <a:pathLst>
                <a:path w="16538" h="5179" extrusionOk="0">
                  <a:moveTo>
                    <a:pt x="16376" y="0"/>
                  </a:moveTo>
                  <a:lnTo>
                    <a:pt x="0" y="4609"/>
                  </a:lnTo>
                  <a:lnTo>
                    <a:pt x="160" y="5178"/>
                  </a:lnTo>
                  <a:lnTo>
                    <a:pt x="16538" y="569"/>
                  </a:lnTo>
                  <a:lnTo>
                    <a:pt x="16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30;p43">
              <a:extLst>
                <a:ext uri="{FF2B5EF4-FFF2-40B4-BE49-F238E27FC236}">
                  <a16:creationId xmlns:a16="http://schemas.microsoft.com/office/drawing/2014/main" id="{AA3A0F02-3E99-337E-CCE0-9E9573A06382}"/>
                </a:ext>
              </a:extLst>
            </p:cNvPr>
            <p:cNvSpPr/>
            <p:nvPr/>
          </p:nvSpPr>
          <p:spPr>
            <a:xfrm>
              <a:off x="6893019" y="3335331"/>
              <a:ext cx="364774" cy="102703"/>
            </a:xfrm>
            <a:custGeom>
              <a:avLst/>
              <a:gdLst/>
              <a:ahLst/>
              <a:cxnLst/>
              <a:rect l="l" t="t" r="r" b="b"/>
              <a:pathLst>
                <a:path w="20632" h="5809" extrusionOk="0">
                  <a:moveTo>
                    <a:pt x="1" y="5808"/>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31;p43">
              <a:extLst>
                <a:ext uri="{FF2B5EF4-FFF2-40B4-BE49-F238E27FC236}">
                  <a16:creationId xmlns:a16="http://schemas.microsoft.com/office/drawing/2014/main" id="{E948C131-035A-B94D-D1CC-DFC386F40719}"/>
                </a:ext>
              </a:extLst>
            </p:cNvPr>
            <p:cNvSpPr/>
            <p:nvPr/>
          </p:nvSpPr>
          <p:spPr>
            <a:xfrm>
              <a:off x="6891534" y="3330452"/>
              <a:ext cx="367656" cy="112569"/>
            </a:xfrm>
            <a:custGeom>
              <a:avLst/>
              <a:gdLst/>
              <a:ahLst/>
              <a:cxnLst/>
              <a:rect l="l" t="t" r="r" b="b"/>
              <a:pathLst>
                <a:path w="20795" h="6367" extrusionOk="0">
                  <a:moveTo>
                    <a:pt x="20634" y="1"/>
                  </a:moveTo>
                  <a:lnTo>
                    <a:pt x="0" y="5797"/>
                  </a:lnTo>
                  <a:lnTo>
                    <a:pt x="160" y="6366"/>
                  </a:lnTo>
                  <a:lnTo>
                    <a:pt x="20794" y="571"/>
                  </a:lnTo>
                  <a:lnTo>
                    <a:pt x="20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32;p43">
              <a:extLst>
                <a:ext uri="{FF2B5EF4-FFF2-40B4-BE49-F238E27FC236}">
                  <a16:creationId xmlns:a16="http://schemas.microsoft.com/office/drawing/2014/main" id="{8A6EEB67-4A39-A433-5E5A-C594CC2766EF}"/>
                </a:ext>
              </a:extLst>
            </p:cNvPr>
            <p:cNvSpPr/>
            <p:nvPr/>
          </p:nvSpPr>
          <p:spPr>
            <a:xfrm>
              <a:off x="6701262" y="3457040"/>
              <a:ext cx="124114" cy="34953"/>
            </a:xfrm>
            <a:custGeom>
              <a:avLst/>
              <a:gdLst/>
              <a:ahLst/>
              <a:cxnLst/>
              <a:rect l="l" t="t" r="r" b="b"/>
              <a:pathLst>
                <a:path w="7020" h="1977" extrusionOk="0">
                  <a:moveTo>
                    <a:pt x="0" y="1976"/>
                  </a:moveTo>
                  <a:lnTo>
                    <a:pt x="701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33;p43">
              <a:extLst>
                <a:ext uri="{FF2B5EF4-FFF2-40B4-BE49-F238E27FC236}">
                  <a16:creationId xmlns:a16="http://schemas.microsoft.com/office/drawing/2014/main" id="{DB973458-7C38-FEC5-BE50-97B9FF60E3DE}"/>
                </a:ext>
              </a:extLst>
            </p:cNvPr>
            <p:cNvSpPr/>
            <p:nvPr/>
          </p:nvSpPr>
          <p:spPr>
            <a:xfrm>
              <a:off x="6699794" y="3452108"/>
              <a:ext cx="126942" cy="44960"/>
            </a:xfrm>
            <a:custGeom>
              <a:avLst/>
              <a:gdLst/>
              <a:ahLst/>
              <a:cxnLst/>
              <a:rect l="l" t="t" r="r" b="b"/>
              <a:pathLst>
                <a:path w="7180" h="2543" extrusionOk="0">
                  <a:moveTo>
                    <a:pt x="7019" y="0"/>
                  </a:moveTo>
                  <a:lnTo>
                    <a:pt x="0" y="1973"/>
                  </a:lnTo>
                  <a:lnTo>
                    <a:pt x="160" y="2542"/>
                  </a:lnTo>
                  <a:lnTo>
                    <a:pt x="7179" y="571"/>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34;p43">
              <a:extLst>
                <a:ext uri="{FF2B5EF4-FFF2-40B4-BE49-F238E27FC236}">
                  <a16:creationId xmlns:a16="http://schemas.microsoft.com/office/drawing/2014/main" id="{FC4F843C-8ECB-FDCA-E559-0D419B73B452}"/>
                </a:ext>
              </a:extLst>
            </p:cNvPr>
            <p:cNvSpPr/>
            <p:nvPr/>
          </p:nvSpPr>
          <p:spPr>
            <a:xfrm>
              <a:off x="7107336" y="3312772"/>
              <a:ext cx="564045" cy="158802"/>
            </a:xfrm>
            <a:custGeom>
              <a:avLst/>
              <a:gdLst/>
              <a:ahLst/>
              <a:cxnLst/>
              <a:rect l="l" t="t" r="r" b="b"/>
              <a:pathLst>
                <a:path w="31903" h="8982" extrusionOk="0">
                  <a:moveTo>
                    <a:pt x="1" y="8982"/>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35;p43">
              <a:extLst>
                <a:ext uri="{FF2B5EF4-FFF2-40B4-BE49-F238E27FC236}">
                  <a16:creationId xmlns:a16="http://schemas.microsoft.com/office/drawing/2014/main" id="{C4E2E42D-0D53-E6C4-55FA-7C70C137F6FD}"/>
                </a:ext>
              </a:extLst>
            </p:cNvPr>
            <p:cNvSpPr/>
            <p:nvPr/>
          </p:nvSpPr>
          <p:spPr>
            <a:xfrm>
              <a:off x="7105939" y="3307768"/>
              <a:ext cx="566874" cy="168844"/>
            </a:xfrm>
            <a:custGeom>
              <a:avLst/>
              <a:gdLst/>
              <a:ahLst/>
              <a:cxnLst/>
              <a:rect l="l" t="t" r="r" b="b"/>
              <a:pathLst>
                <a:path w="32063" h="9550" extrusionOk="0">
                  <a:moveTo>
                    <a:pt x="31901" y="1"/>
                  </a:moveTo>
                  <a:lnTo>
                    <a:pt x="0" y="8980"/>
                  </a:lnTo>
                  <a:lnTo>
                    <a:pt x="160" y="9549"/>
                  </a:lnTo>
                  <a:lnTo>
                    <a:pt x="32062" y="570"/>
                  </a:lnTo>
                  <a:lnTo>
                    <a:pt x="31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36;p43">
              <a:extLst>
                <a:ext uri="{FF2B5EF4-FFF2-40B4-BE49-F238E27FC236}">
                  <a16:creationId xmlns:a16="http://schemas.microsoft.com/office/drawing/2014/main" id="{AF7CA81F-31B7-83D3-15D7-F793CBD97DF8}"/>
                </a:ext>
              </a:extLst>
            </p:cNvPr>
            <p:cNvSpPr/>
            <p:nvPr/>
          </p:nvSpPr>
          <p:spPr>
            <a:xfrm>
              <a:off x="6746363" y="3506474"/>
              <a:ext cx="236894" cy="66689"/>
            </a:xfrm>
            <a:custGeom>
              <a:avLst/>
              <a:gdLst/>
              <a:ahLst/>
              <a:cxnLst/>
              <a:rect l="l" t="t" r="r" b="b"/>
              <a:pathLst>
                <a:path w="13399" h="3772" extrusionOk="0">
                  <a:moveTo>
                    <a:pt x="0" y="3772"/>
                  </a:moveTo>
                  <a:lnTo>
                    <a:pt x="1339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37;p43">
              <a:extLst>
                <a:ext uri="{FF2B5EF4-FFF2-40B4-BE49-F238E27FC236}">
                  <a16:creationId xmlns:a16="http://schemas.microsoft.com/office/drawing/2014/main" id="{8030E017-351C-7B37-E4C2-50370FF3F2BB}"/>
                </a:ext>
              </a:extLst>
            </p:cNvPr>
            <p:cNvSpPr/>
            <p:nvPr/>
          </p:nvSpPr>
          <p:spPr>
            <a:xfrm>
              <a:off x="6744896" y="3501559"/>
              <a:ext cx="239758" cy="76643"/>
            </a:xfrm>
            <a:custGeom>
              <a:avLst/>
              <a:gdLst/>
              <a:ahLst/>
              <a:cxnLst/>
              <a:rect l="l" t="t" r="r" b="b"/>
              <a:pathLst>
                <a:path w="13561" h="4335" extrusionOk="0">
                  <a:moveTo>
                    <a:pt x="13401" y="1"/>
                  </a:moveTo>
                  <a:lnTo>
                    <a:pt x="0" y="3765"/>
                  </a:lnTo>
                  <a:lnTo>
                    <a:pt x="160" y="4334"/>
                  </a:lnTo>
                  <a:lnTo>
                    <a:pt x="13561" y="570"/>
                  </a:lnTo>
                  <a:lnTo>
                    <a:pt x="13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38;p43">
              <a:extLst>
                <a:ext uri="{FF2B5EF4-FFF2-40B4-BE49-F238E27FC236}">
                  <a16:creationId xmlns:a16="http://schemas.microsoft.com/office/drawing/2014/main" id="{7B3AD976-B516-276C-0701-67ADB73BCA5A}"/>
                </a:ext>
              </a:extLst>
            </p:cNvPr>
            <p:cNvSpPr/>
            <p:nvPr/>
          </p:nvSpPr>
          <p:spPr>
            <a:xfrm>
              <a:off x="7776453" y="3057490"/>
              <a:ext cx="225968" cy="184296"/>
            </a:xfrm>
            <a:custGeom>
              <a:avLst/>
              <a:gdLst/>
              <a:ahLst/>
              <a:cxnLst/>
              <a:rect l="l" t="t" r="r" b="b"/>
              <a:pathLst>
                <a:path w="12781" h="10424" extrusionOk="0">
                  <a:moveTo>
                    <a:pt x="5404" y="0"/>
                  </a:moveTo>
                  <a:cubicBezTo>
                    <a:pt x="4749" y="0"/>
                    <a:pt x="4111" y="90"/>
                    <a:pt x="3513" y="271"/>
                  </a:cubicBezTo>
                  <a:cubicBezTo>
                    <a:pt x="2062" y="712"/>
                    <a:pt x="973" y="1653"/>
                    <a:pt x="487" y="2891"/>
                  </a:cubicBezTo>
                  <a:cubicBezTo>
                    <a:pt x="1" y="4129"/>
                    <a:pt x="155" y="5560"/>
                    <a:pt x="918" y="6871"/>
                  </a:cubicBezTo>
                  <a:cubicBezTo>
                    <a:pt x="1681" y="8181"/>
                    <a:pt x="2990" y="9263"/>
                    <a:pt x="4556" y="9879"/>
                  </a:cubicBezTo>
                  <a:cubicBezTo>
                    <a:pt x="5477" y="10241"/>
                    <a:pt x="6443" y="10424"/>
                    <a:pt x="7377" y="10424"/>
                  </a:cubicBezTo>
                  <a:cubicBezTo>
                    <a:pt x="8031" y="10424"/>
                    <a:pt x="8670" y="10334"/>
                    <a:pt x="9268" y="10153"/>
                  </a:cubicBezTo>
                  <a:cubicBezTo>
                    <a:pt x="10719" y="9712"/>
                    <a:pt x="11808" y="8771"/>
                    <a:pt x="12294" y="7533"/>
                  </a:cubicBezTo>
                  <a:cubicBezTo>
                    <a:pt x="12781" y="6295"/>
                    <a:pt x="12625" y="4864"/>
                    <a:pt x="11862" y="3553"/>
                  </a:cubicBezTo>
                  <a:cubicBezTo>
                    <a:pt x="11099" y="2243"/>
                    <a:pt x="9791" y="1161"/>
                    <a:pt x="8225" y="545"/>
                  </a:cubicBezTo>
                  <a:cubicBezTo>
                    <a:pt x="7303" y="183"/>
                    <a:pt x="6338" y="0"/>
                    <a:pt x="5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39;p43">
              <a:extLst>
                <a:ext uri="{FF2B5EF4-FFF2-40B4-BE49-F238E27FC236}">
                  <a16:creationId xmlns:a16="http://schemas.microsoft.com/office/drawing/2014/main" id="{0D255D2C-5AE5-AACE-7D03-555BC11B36A7}"/>
                </a:ext>
              </a:extLst>
            </p:cNvPr>
            <p:cNvSpPr/>
            <p:nvPr/>
          </p:nvSpPr>
          <p:spPr>
            <a:xfrm>
              <a:off x="7771131" y="3052363"/>
              <a:ext cx="236700" cy="194728"/>
            </a:xfrm>
            <a:custGeom>
              <a:avLst/>
              <a:gdLst/>
              <a:ahLst/>
              <a:cxnLst/>
              <a:rect l="l" t="t" r="r" b="b"/>
              <a:pathLst>
                <a:path w="13388" h="11014" extrusionOk="0">
                  <a:moveTo>
                    <a:pt x="5685" y="589"/>
                  </a:moveTo>
                  <a:cubicBezTo>
                    <a:pt x="5695" y="589"/>
                    <a:pt x="5704" y="589"/>
                    <a:pt x="5713" y="589"/>
                  </a:cubicBezTo>
                  <a:cubicBezTo>
                    <a:pt x="8204" y="589"/>
                    <a:pt x="10780" y="1958"/>
                    <a:pt x="11966" y="4093"/>
                  </a:cubicBezTo>
                  <a:cubicBezTo>
                    <a:pt x="12655" y="5331"/>
                    <a:pt x="12772" y="6643"/>
                    <a:pt x="12295" y="7786"/>
                  </a:cubicBezTo>
                  <a:cubicBezTo>
                    <a:pt x="11813" y="8946"/>
                    <a:pt x="10777" y="9802"/>
                    <a:pt x="9378" y="10195"/>
                  </a:cubicBezTo>
                  <a:cubicBezTo>
                    <a:pt x="8827" y="10350"/>
                    <a:pt x="8254" y="10424"/>
                    <a:pt x="7676" y="10424"/>
                  </a:cubicBezTo>
                  <a:cubicBezTo>
                    <a:pt x="5184" y="10424"/>
                    <a:pt x="2609" y="9053"/>
                    <a:pt x="1423" y="6919"/>
                  </a:cubicBezTo>
                  <a:cubicBezTo>
                    <a:pt x="735" y="5680"/>
                    <a:pt x="618" y="4368"/>
                    <a:pt x="1094" y="3225"/>
                  </a:cubicBezTo>
                  <a:cubicBezTo>
                    <a:pt x="1577" y="2067"/>
                    <a:pt x="2613" y="1211"/>
                    <a:pt x="4011" y="818"/>
                  </a:cubicBezTo>
                  <a:cubicBezTo>
                    <a:pt x="4557" y="665"/>
                    <a:pt x="5119" y="589"/>
                    <a:pt x="5685" y="589"/>
                  </a:cubicBezTo>
                  <a:close/>
                  <a:moveTo>
                    <a:pt x="5697" y="0"/>
                  </a:moveTo>
                  <a:cubicBezTo>
                    <a:pt x="5070" y="0"/>
                    <a:pt x="4448" y="80"/>
                    <a:pt x="3851" y="249"/>
                  </a:cubicBezTo>
                  <a:cubicBezTo>
                    <a:pt x="2275" y="692"/>
                    <a:pt x="1102" y="1669"/>
                    <a:pt x="548" y="2998"/>
                  </a:cubicBezTo>
                  <a:cubicBezTo>
                    <a:pt x="1" y="4312"/>
                    <a:pt x="128" y="5806"/>
                    <a:pt x="906" y="7206"/>
                  </a:cubicBezTo>
                  <a:cubicBezTo>
                    <a:pt x="2195" y="9525"/>
                    <a:pt x="4989" y="11013"/>
                    <a:pt x="7693" y="11013"/>
                  </a:cubicBezTo>
                  <a:cubicBezTo>
                    <a:pt x="7698" y="11013"/>
                    <a:pt x="7703" y="11013"/>
                    <a:pt x="7707" y="11013"/>
                  </a:cubicBezTo>
                  <a:cubicBezTo>
                    <a:pt x="8326" y="11013"/>
                    <a:pt x="8942" y="10930"/>
                    <a:pt x="9539" y="10765"/>
                  </a:cubicBezTo>
                  <a:cubicBezTo>
                    <a:pt x="11114" y="10321"/>
                    <a:pt x="12287" y="9344"/>
                    <a:pt x="12841" y="8014"/>
                  </a:cubicBezTo>
                  <a:cubicBezTo>
                    <a:pt x="13388" y="6701"/>
                    <a:pt x="13261" y="5207"/>
                    <a:pt x="12483" y="3807"/>
                  </a:cubicBezTo>
                  <a:cubicBezTo>
                    <a:pt x="11194" y="1489"/>
                    <a:pt x="8400"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40;p43">
              <a:extLst>
                <a:ext uri="{FF2B5EF4-FFF2-40B4-BE49-F238E27FC236}">
                  <a16:creationId xmlns:a16="http://schemas.microsoft.com/office/drawing/2014/main" id="{E9570850-8107-A219-DEF2-46F268F310F9}"/>
                </a:ext>
              </a:extLst>
            </p:cNvPr>
            <p:cNvSpPr/>
            <p:nvPr/>
          </p:nvSpPr>
          <p:spPr>
            <a:xfrm>
              <a:off x="6857252" y="3739903"/>
              <a:ext cx="116582" cy="32814"/>
            </a:xfrm>
            <a:custGeom>
              <a:avLst/>
              <a:gdLst/>
              <a:ahLst/>
              <a:cxnLst/>
              <a:rect l="l" t="t" r="r" b="b"/>
              <a:pathLst>
                <a:path w="6594" h="1856" extrusionOk="0">
                  <a:moveTo>
                    <a:pt x="6594" y="0"/>
                  </a:moveTo>
                  <a:lnTo>
                    <a:pt x="1" y="185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41;p43">
              <a:extLst>
                <a:ext uri="{FF2B5EF4-FFF2-40B4-BE49-F238E27FC236}">
                  <a16:creationId xmlns:a16="http://schemas.microsoft.com/office/drawing/2014/main" id="{B990679D-3AF7-C9FA-DF29-5D9F0C830C40}"/>
                </a:ext>
              </a:extLst>
            </p:cNvPr>
            <p:cNvSpPr/>
            <p:nvPr/>
          </p:nvSpPr>
          <p:spPr>
            <a:xfrm>
              <a:off x="6855785" y="3734952"/>
              <a:ext cx="119411" cy="42821"/>
            </a:xfrm>
            <a:custGeom>
              <a:avLst/>
              <a:gdLst/>
              <a:ahLst/>
              <a:cxnLst/>
              <a:rect l="l" t="t" r="r" b="b"/>
              <a:pathLst>
                <a:path w="6754" h="2422" extrusionOk="0">
                  <a:moveTo>
                    <a:pt x="6594" y="1"/>
                  </a:moveTo>
                  <a:lnTo>
                    <a:pt x="0"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42;p43">
              <a:extLst>
                <a:ext uri="{FF2B5EF4-FFF2-40B4-BE49-F238E27FC236}">
                  <a16:creationId xmlns:a16="http://schemas.microsoft.com/office/drawing/2014/main" id="{2B6D7E3A-93D2-43B7-D020-8F27D922FA52}"/>
                </a:ext>
              </a:extLst>
            </p:cNvPr>
            <p:cNvSpPr/>
            <p:nvPr/>
          </p:nvSpPr>
          <p:spPr>
            <a:xfrm>
              <a:off x="7064073" y="3512344"/>
              <a:ext cx="718215" cy="202171"/>
            </a:xfrm>
            <a:custGeom>
              <a:avLst/>
              <a:gdLst/>
              <a:ahLst/>
              <a:cxnLst/>
              <a:rect l="l" t="t" r="r" b="b"/>
              <a:pathLst>
                <a:path w="40623" h="11435" extrusionOk="0">
                  <a:moveTo>
                    <a:pt x="40622" y="0"/>
                  </a:moveTo>
                  <a:lnTo>
                    <a:pt x="0"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43;p43">
              <a:extLst>
                <a:ext uri="{FF2B5EF4-FFF2-40B4-BE49-F238E27FC236}">
                  <a16:creationId xmlns:a16="http://schemas.microsoft.com/office/drawing/2014/main" id="{E3A0CF15-17BD-362A-6EC3-A0A1058EED3A}"/>
                </a:ext>
              </a:extLst>
            </p:cNvPr>
            <p:cNvSpPr/>
            <p:nvPr/>
          </p:nvSpPr>
          <p:spPr>
            <a:xfrm>
              <a:off x="7062659" y="3507305"/>
              <a:ext cx="721043" cy="212248"/>
            </a:xfrm>
            <a:custGeom>
              <a:avLst/>
              <a:gdLst/>
              <a:ahLst/>
              <a:cxnLst/>
              <a:rect l="l" t="t" r="r" b="b"/>
              <a:pathLst>
                <a:path w="40783" h="12005" extrusionOk="0">
                  <a:moveTo>
                    <a:pt x="40622" y="1"/>
                  </a:moveTo>
                  <a:lnTo>
                    <a:pt x="1" y="11435"/>
                  </a:lnTo>
                  <a:lnTo>
                    <a:pt x="161" y="12004"/>
                  </a:lnTo>
                  <a:lnTo>
                    <a:pt x="40783" y="570"/>
                  </a:lnTo>
                  <a:lnTo>
                    <a:pt x="406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44;p43">
              <a:extLst>
                <a:ext uri="{FF2B5EF4-FFF2-40B4-BE49-F238E27FC236}">
                  <a16:creationId xmlns:a16="http://schemas.microsoft.com/office/drawing/2014/main" id="{17DB8781-111E-4BC2-3B0C-172DBA235300}"/>
                </a:ext>
              </a:extLst>
            </p:cNvPr>
            <p:cNvSpPr/>
            <p:nvPr/>
          </p:nvSpPr>
          <p:spPr>
            <a:xfrm>
              <a:off x="6902354" y="3772399"/>
              <a:ext cx="289563" cy="81505"/>
            </a:xfrm>
            <a:custGeom>
              <a:avLst/>
              <a:gdLst/>
              <a:ahLst/>
              <a:cxnLst/>
              <a:rect l="l" t="t" r="r" b="b"/>
              <a:pathLst>
                <a:path w="16378" h="4610" extrusionOk="0">
                  <a:moveTo>
                    <a:pt x="16378" y="0"/>
                  </a:moveTo>
                  <a:lnTo>
                    <a:pt x="0" y="460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45;p43">
              <a:extLst>
                <a:ext uri="{FF2B5EF4-FFF2-40B4-BE49-F238E27FC236}">
                  <a16:creationId xmlns:a16="http://schemas.microsoft.com/office/drawing/2014/main" id="{0A47181A-B303-B22C-8F04-05560CDC11B7}"/>
                </a:ext>
              </a:extLst>
            </p:cNvPr>
            <p:cNvSpPr/>
            <p:nvPr/>
          </p:nvSpPr>
          <p:spPr>
            <a:xfrm>
              <a:off x="6900851" y="3767501"/>
              <a:ext cx="292445" cy="91441"/>
            </a:xfrm>
            <a:custGeom>
              <a:avLst/>
              <a:gdLst/>
              <a:ahLst/>
              <a:cxnLst/>
              <a:rect l="l" t="t" r="r" b="b"/>
              <a:pathLst>
                <a:path w="16541" h="5172" extrusionOk="0">
                  <a:moveTo>
                    <a:pt x="16381" y="0"/>
                  </a:moveTo>
                  <a:lnTo>
                    <a:pt x="1" y="4601"/>
                  </a:lnTo>
                  <a:lnTo>
                    <a:pt x="161" y="5171"/>
                  </a:lnTo>
                  <a:lnTo>
                    <a:pt x="16541" y="569"/>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46;p43">
              <a:extLst>
                <a:ext uri="{FF2B5EF4-FFF2-40B4-BE49-F238E27FC236}">
                  <a16:creationId xmlns:a16="http://schemas.microsoft.com/office/drawing/2014/main" id="{C04C54C4-B56B-1A8F-DA9F-548F1E82A340}"/>
                </a:ext>
              </a:extLst>
            </p:cNvPr>
            <p:cNvSpPr/>
            <p:nvPr/>
          </p:nvSpPr>
          <p:spPr>
            <a:xfrm>
              <a:off x="7270858" y="3647489"/>
              <a:ext cx="364756" cy="102685"/>
            </a:xfrm>
            <a:custGeom>
              <a:avLst/>
              <a:gdLst/>
              <a:ahLst/>
              <a:cxnLst/>
              <a:rect l="l" t="t" r="r" b="b"/>
              <a:pathLst>
                <a:path w="20631" h="5808" extrusionOk="0">
                  <a:moveTo>
                    <a:pt x="20631" y="1"/>
                  </a:moveTo>
                  <a:lnTo>
                    <a:pt x="0" y="580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47;p43">
              <a:extLst>
                <a:ext uri="{FF2B5EF4-FFF2-40B4-BE49-F238E27FC236}">
                  <a16:creationId xmlns:a16="http://schemas.microsoft.com/office/drawing/2014/main" id="{05E6F43E-A82A-7363-435A-C51601323B84}"/>
                </a:ext>
              </a:extLst>
            </p:cNvPr>
            <p:cNvSpPr/>
            <p:nvPr/>
          </p:nvSpPr>
          <p:spPr>
            <a:xfrm>
              <a:off x="7269461" y="3642468"/>
              <a:ext cx="367585" cy="112728"/>
            </a:xfrm>
            <a:custGeom>
              <a:avLst/>
              <a:gdLst/>
              <a:ahLst/>
              <a:cxnLst/>
              <a:rect l="l" t="t" r="r" b="b"/>
              <a:pathLst>
                <a:path w="20791" h="6376" extrusionOk="0">
                  <a:moveTo>
                    <a:pt x="20629" y="0"/>
                  </a:moveTo>
                  <a:lnTo>
                    <a:pt x="0" y="5807"/>
                  </a:lnTo>
                  <a:lnTo>
                    <a:pt x="160" y="6376"/>
                  </a:lnTo>
                  <a:lnTo>
                    <a:pt x="20790" y="569"/>
                  </a:lnTo>
                  <a:lnTo>
                    <a:pt x="206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548;p43">
              <a:extLst>
                <a:ext uri="{FF2B5EF4-FFF2-40B4-BE49-F238E27FC236}">
                  <a16:creationId xmlns:a16="http://schemas.microsoft.com/office/drawing/2014/main" id="{40060C8C-CAF4-A173-A394-4E1328A273F7}"/>
                </a:ext>
              </a:extLst>
            </p:cNvPr>
            <p:cNvSpPr/>
            <p:nvPr/>
          </p:nvSpPr>
          <p:spPr>
            <a:xfrm>
              <a:off x="7703293" y="3593512"/>
              <a:ext cx="124078" cy="34953"/>
            </a:xfrm>
            <a:custGeom>
              <a:avLst/>
              <a:gdLst/>
              <a:ahLst/>
              <a:cxnLst/>
              <a:rect l="l" t="t" r="r" b="b"/>
              <a:pathLst>
                <a:path w="7018" h="1977" extrusionOk="0">
                  <a:moveTo>
                    <a:pt x="7018" y="1"/>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549;p43">
              <a:extLst>
                <a:ext uri="{FF2B5EF4-FFF2-40B4-BE49-F238E27FC236}">
                  <a16:creationId xmlns:a16="http://schemas.microsoft.com/office/drawing/2014/main" id="{79F24E3F-28AB-5D33-6206-9367AACBD0C2}"/>
                </a:ext>
              </a:extLst>
            </p:cNvPr>
            <p:cNvSpPr/>
            <p:nvPr/>
          </p:nvSpPr>
          <p:spPr>
            <a:xfrm>
              <a:off x="7701967" y="3588244"/>
              <a:ext cx="126925" cy="45066"/>
            </a:xfrm>
            <a:custGeom>
              <a:avLst/>
              <a:gdLst/>
              <a:ahLst/>
              <a:cxnLst/>
              <a:rect l="l" t="t" r="r" b="b"/>
              <a:pathLst>
                <a:path w="7179" h="2549" extrusionOk="0">
                  <a:moveTo>
                    <a:pt x="7019" y="0"/>
                  </a:moveTo>
                  <a:lnTo>
                    <a:pt x="1" y="1980"/>
                  </a:lnTo>
                  <a:lnTo>
                    <a:pt x="162" y="2549"/>
                  </a:lnTo>
                  <a:lnTo>
                    <a:pt x="7179" y="569"/>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550;p43">
              <a:extLst>
                <a:ext uri="{FF2B5EF4-FFF2-40B4-BE49-F238E27FC236}">
                  <a16:creationId xmlns:a16="http://schemas.microsoft.com/office/drawing/2014/main" id="{733C37E5-C78C-797C-2333-AC2101AA2B2E}"/>
                </a:ext>
              </a:extLst>
            </p:cNvPr>
            <p:cNvSpPr/>
            <p:nvPr/>
          </p:nvSpPr>
          <p:spPr>
            <a:xfrm>
              <a:off x="6947473" y="3776288"/>
              <a:ext cx="564045" cy="158766"/>
            </a:xfrm>
            <a:custGeom>
              <a:avLst/>
              <a:gdLst/>
              <a:ahLst/>
              <a:cxnLst/>
              <a:rect l="l" t="t" r="r" b="b"/>
              <a:pathLst>
                <a:path w="31903" h="8980" extrusionOk="0">
                  <a:moveTo>
                    <a:pt x="31903" y="1"/>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551;p43">
              <a:extLst>
                <a:ext uri="{FF2B5EF4-FFF2-40B4-BE49-F238E27FC236}">
                  <a16:creationId xmlns:a16="http://schemas.microsoft.com/office/drawing/2014/main" id="{290BF449-F96E-D359-9B7F-91DFBA2B787D}"/>
                </a:ext>
              </a:extLst>
            </p:cNvPr>
            <p:cNvSpPr/>
            <p:nvPr/>
          </p:nvSpPr>
          <p:spPr>
            <a:xfrm>
              <a:off x="6946041" y="3771267"/>
              <a:ext cx="566874" cy="168826"/>
            </a:xfrm>
            <a:custGeom>
              <a:avLst/>
              <a:gdLst/>
              <a:ahLst/>
              <a:cxnLst/>
              <a:rect l="l" t="t" r="r" b="b"/>
              <a:pathLst>
                <a:path w="32063" h="9549" extrusionOk="0">
                  <a:moveTo>
                    <a:pt x="31903" y="0"/>
                  </a:moveTo>
                  <a:lnTo>
                    <a:pt x="1" y="8979"/>
                  </a:lnTo>
                  <a:lnTo>
                    <a:pt x="161" y="9548"/>
                  </a:lnTo>
                  <a:lnTo>
                    <a:pt x="32063" y="569"/>
                  </a:lnTo>
                  <a:lnTo>
                    <a:pt x="31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552;p43">
              <a:extLst>
                <a:ext uri="{FF2B5EF4-FFF2-40B4-BE49-F238E27FC236}">
                  <a16:creationId xmlns:a16="http://schemas.microsoft.com/office/drawing/2014/main" id="{83ADA3CC-E369-0D0B-9230-DA3F745145F2}"/>
                </a:ext>
              </a:extLst>
            </p:cNvPr>
            <p:cNvSpPr/>
            <p:nvPr/>
          </p:nvSpPr>
          <p:spPr>
            <a:xfrm>
              <a:off x="7635579" y="3674699"/>
              <a:ext cx="236930" cy="66689"/>
            </a:xfrm>
            <a:custGeom>
              <a:avLst/>
              <a:gdLst/>
              <a:ahLst/>
              <a:cxnLst/>
              <a:rect l="l" t="t" r="r" b="b"/>
              <a:pathLst>
                <a:path w="13401" h="3772" extrusionOk="0">
                  <a:moveTo>
                    <a:pt x="13400" y="0"/>
                  </a:moveTo>
                  <a:lnTo>
                    <a:pt x="0" y="377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553;p43">
              <a:extLst>
                <a:ext uri="{FF2B5EF4-FFF2-40B4-BE49-F238E27FC236}">
                  <a16:creationId xmlns:a16="http://schemas.microsoft.com/office/drawing/2014/main" id="{D7AB0DB6-20B5-973F-5C8A-BB2C7464D583}"/>
                </a:ext>
              </a:extLst>
            </p:cNvPr>
            <p:cNvSpPr/>
            <p:nvPr/>
          </p:nvSpPr>
          <p:spPr>
            <a:xfrm>
              <a:off x="7634288" y="3669377"/>
              <a:ext cx="239723" cy="76873"/>
            </a:xfrm>
            <a:custGeom>
              <a:avLst/>
              <a:gdLst/>
              <a:ahLst/>
              <a:cxnLst/>
              <a:rect l="l" t="t" r="r" b="b"/>
              <a:pathLst>
                <a:path w="13559" h="4348" extrusionOk="0">
                  <a:moveTo>
                    <a:pt x="13397" y="0"/>
                  </a:moveTo>
                  <a:lnTo>
                    <a:pt x="0" y="3779"/>
                  </a:lnTo>
                  <a:lnTo>
                    <a:pt x="161" y="4348"/>
                  </a:lnTo>
                  <a:lnTo>
                    <a:pt x="13559" y="570"/>
                  </a:lnTo>
                  <a:lnTo>
                    <a:pt x="1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554;p43">
              <a:extLst>
                <a:ext uri="{FF2B5EF4-FFF2-40B4-BE49-F238E27FC236}">
                  <a16:creationId xmlns:a16="http://schemas.microsoft.com/office/drawing/2014/main" id="{6C40574C-BDCD-ADA8-10D1-DCAAFCF51CD1}"/>
                </a:ext>
              </a:extLst>
            </p:cNvPr>
            <p:cNvSpPr/>
            <p:nvPr/>
          </p:nvSpPr>
          <p:spPr>
            <a:xfrm>
              <a:off x="7965841" y="3419453"/>
              <a:ext cx="249518" cy="184349"/>
            </a:xfrm>
            <a:custGeom>
              <a:avLst/>
              <a:gdLst/>
              <a:ahLst/>
              <a:cxnLst/>
              <a:rect l="l" t="t" r="r" b="b"/>
              <a:pathLst>
                <a:path w="14113" h="10427" extrusionOk="0">
                  <a:moveTo>
                    <a:pt x="6072" y="0"/>
                  </a:moveTo>
                  <a:cubicBezTo>
                    <a:pt x="5468" y="0"/>
                    <a:pt x="4869" y="77"/>
                    <a:pt x="4292" y="239"/>
                  </a:cubicBezTo>
                  <a:cubicBezTo>
                    <a:pt x="1238" y="1098"/>
                    <a:pt x="0" y="4023"/>
                    <a:pt x="1526" y="6770"/>
                  </a:cubicBezTo>
                  <a:cubicBezTo>
                    <a:pt x="2764" y="8998"/>
                    <a:pt x="5443" y="10426"/>
                    <a:pt x="8041" y="10426"/>
                  </a:cubicBezTo>
                  <a:cubicBezTo>
                    <a:pt x="8644" y="10426"/>
                    <a:pt x="9244" y="10349"/>
                    <a:pt x="9819" y="10187"/>
                  </a:cubicBezTo>
                  <a:cubicBezTo>
                    <a:pt x="12874" y="9327"/>
                    <a:pt x="14113" y="6404"/>
                    <a:pt x="12585" y="3656"/>
                  </a:cubicBezTo>
                  <a:cubicBezTo>
                    <a:pt x="11347" y="1427"/>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555;p43">
              <a:extLst>
                <a:ext uri="{FF2B5EF4-FFF2-40B4-BE49-F238E27FC236}">
                  <a16:creationId xmlns:a16="http://schemas.microsoft.com/office/drawing/2014/main" id="{20088E5B-F639-FDFA-4362-20A73427095B}"/>
                </a:ext>
              </a:extLst>
            </p:cNvPr>
            <p:cNvSpPr/>
            <p:nvPr/>
          </p:nvSpPr>
          <p:spPr>
            <a:xfrm>
              <a:off x="7972224" y="3414255"/>
              <a:ext cx="236735" cy="194728"/>
            </a:xfrm>
            <a:custGeom>
              <a:avLst/>
              <a:gdLst/>
              <a:ahLst/>
              <a:cxnLst/>
              <a:rect l="l" t="t" r="r" b="b"/>
              <a:pathLst>
                <a:path w="13390" h="11014" extrusionOk="0">
                  <a:moveTo>
                    <a:pt x="5685" y="589"/>
                  </a:moveTo>
                  <a:cubicBezTo>
                    <a:pt x="5695" y="589"/>
                    <a:pt x="5704" y="589"/>
                    <a:pt x="5713" y="589"/>
                  </a:cubicBezTo>
                  <a:cubicBezTo>
                    <a:pt x="8206" y="589"/>
                    <a:pt x="10780" y="1959"/>
                    <a:pt x="11966" y="4094"/>
                  </a:cubicBezTo>
                  <a:cubicBezTo>
                    <a:pt x="12656" y="5333"/>
                    <a:pt x="12773" y="6645"/>
                    <a:pt x="12297" y="7787"/>
                  </a:cubicBezTo>
                  <a:cubicBezTo>
                    <a:pt x="11814" y="8947"/>
                    <a:pt x="10778" y="9802"/>
                    <a:pt x="9380" y="10196"/>
                  </a:cubicBezTo>
                  <a:cubicBezTo>
                    <a:pt x="8829" y="10352"/>
                    <a:pt x="8255" y="10426"/>
                    <a:pt x="7677" y="10426"/>
                  </a:cubicBezTo>
                  <a:cubicBezTo>
                    <a:pt x="5185" y="10426"/>
                    <a:pt x="2610" y="9054"/>
                    <a:pt x="1425" y="6919"/>
                  </a:cubicBezTo>
                  <a:cubicBezTo>
                    <a:pt x="736" y="5680"/>
                    <a:pt x="619" y="4368"/>
                    <a:pt x="1095" y="3226"/>
                  </a:cubicBezTo>
                  <a:cubicBezTo>
                    <a:pt x="1577" y="2067"/>
                    <a:pt x="2613" y="1211"/>
                    <a:pt x="4012" y="818"/>
                  </a:cubicBezTo>
                  <a:cubicBezTo>
                    <a:pt x="4557" y="666"/>
                    <a:pt x="5121" y="589"/>
                    <a:pt x="5685" y="589"/>
                  </a:cubicBezTo>
                  <a:close/>
                  <a:moveTo>
                    <a:pt x="5697" y="0"/>
                  </a:moveTo>
                  <a:cubicBezTo>
                    <a:pt x="5070" y="0"/>
                    <a:pt x="4448" y="81"/>
                    <a:pt x="3851" y="249"/>
                  </a:cubicBezTo>
                  <a:cubicBezTo>
                    <a:pt x="2276" y="692"/>
                    <a:pt x="1102" y="1669"/>
                    <a:pt x="548" y="2999"/>
                  </a:cubicBezTo>
                  <a:cubicBezTo>
                    <a:pt x="1" y="4312"/>
                    <a:pt x="129" y="5806"/>
                    <a:pt x="906" y="7207"/>
                  </a:cubicBezTo>
                  <a:cubicBezTo>
                    <a:pt x="2195" y="9525"/>
                    <a:pt x="4989" y="11013"/>
                    <a:pt x="7693" y="11013"/>
                  </a:cubicBezTo>
                  <a:cubicBezTo>
                    <a:pt x="7698" y="11013"/>
                    <a:pt x="7703" y="11014"/>
                    <a:pt x="7707" y="11014"/>
                  </a:cubicBezTo>
                  <a:cubicBezTo>
                    <a:pt x="8326" y="11014"/>
                    <a:pt x="8943" y="10930"/>
                    <a:pt x="9539" y="10765"/>
                  </a:cubicBezTo>
                  <a:cubicBezTo>
                    <a:pt x="11114" y="10322"/>
                    <a:pt x="12287" y="9345"/>
                    <a:pt x="12841" y="8015"/>
                  </a:cubicBezTo>
                  <a:cubicBezTo>
                    <a:pt x="13389" y="6701"/>
                    <a:pt x="13261" y="5207"/>
                    <a:pt x="12483" y="3807"/>
                  </a:cubicBezTo>
                  <a:cubicBezTo>
                    <a:pt x="11194" y="1488"/>
                    <a:pt x="8399"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556;p43">
              <a:extLst>
                <a:ext uri="{FF2B5EF4-FFF2-40B4-BE49-F238E27FC236}">
                  <a16:creationId xmlns:a16="http://schemas.microsoft.com/office/drawing/2014/main" id="{A42F0E41-4679-6F78-6AED-F0228052CDE8}"/>
                </a:ext>
              </a:extLst>
            </p:cNvPr>
            <p:cNvSpPr/>
            <p:nvPr/>
          </p:nvSpPr>
          <p:spPr>
            <a:xfrm>
              <a:off x="7866780" y="3874235"/>
              <a:ext cx="116600" cy="32832"/>
            </a:xfrm>
            <a:custGeom>
              <a:avLst/>
              <a:gdLst/>
              <a:ahLst/>
              <a:cxnLst/>
              <a:rect l="l" t="t" r="r" b="b"/>
              <a:pathLst>
                <a:path w="6595" h="1857" extrusionOk="0">
                  <a:moveTo>
                    <a:pt x="1" y="1856"/>
                  </a:moveTo>
                  <a:lnTo>
                    <a:pt x="659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557;p43">
              <a:extLst>
                <a:ext uri="{FF2B5EF4-FFF2-40B4-BE49-F238E27FC236}">
                  <a16:creationId xmlns:a16="http://schemas.microsoft.com/office/drawing/2014/main" id="{F72F30AA-5A4B-FF8C-7846-9C0459AA50E2}"/>
                </a:ext>
              </a:extLst>
            </p:cNvPr>
            <p:cNvSpPr/>
            <p:nvPr/>
          </p:nvSpPr>
          <p:spPr>
            <a:xfrm>
              <a:off x="7865490" y="3868949"/>
              <a:ext cx="119428" cy="42962"/>
            </a:xfrm>
            <a:custGeom>
              <a:avLst/>
              <a:gdLst/>
              <a:ahLst/>
              <a:cxnLst/>
              <a:rect l="l" t="t" r="r" b="b"/>
              <a:pathLst>
                <a:path w="6755" h="2430" extrusionOk="0">
                  <a:moveTo>
                    <a:pt x="6593" y="1"/>
                  </a:moveTo>
                  <a:lnTo>
                    <a:pt x="1" y="1859"/>
                  </a:lnTo>
                  <a:lnTo>
                    <a:pt x="162" y="2429"/>
                  </a:lnTo>
                  <a:lnTo>
                    <a:pt x="6754" y="570"/>
                  </a:lnTo>
                  <a:lnTo>
                    <a:pt x="65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558;p43">
              <a:extLst>
                <a:ext uri="{FF2B5EF4-FFF2-40B4-BE49-F238E27FC236}">
                  <a16:creationId xmlns:a16="http://schemas.microsoft.com/office/drawing/2014/main" id="{B1DF1D8A-99FC-1163-EF4D-C3FB20C697D0}"/>
                </a:ext>
              </a:extLst>
            </p:cNvPr>
            <p:cNvSpPr/>
            <p:nvPr/>
          </p:nvSpPr>
          <p:spPr>
            <a:xfrm>
              <a:off x="7058345" y="3932456"/>
              <a:ext cx="718215" cy="202153"/>
            </a:xfrm>
            <a:custGeom>
              <a:avLst/>
              <a:gdLst/>
              <a:ahLst/>
              <a:cxnLst/>
              <a:rect l="l" t="t" r="r" b="b"/>
              <a:pathLst>
                <a:path w="40623" h="11434"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559;p43">
              <a:extLst>
                <a:ext uri="{FF2B5EF4-FFF2-40B4-BE49-F238E27FC236}">
                  <a16:creationId xmlns:a16="http://schemas.microsoft.com/office/drawing/2014/main" id="{7617DE42-1D92-1086-20AB-3FE2E97944DC}"/>
                </a:ext>
              </a:extLst>
            </p:cNvPr>
            <p:cNvSpPr/>
            <p:nvPr/>
          </p:nvSpPr>
          <p:spPr>
            <a:xfrm>
              <a:off x="7056948" y="3927435"/>
              <a:ext cx="721043" cy="212213"/>
            </a:xfrm>
            <a:custGeom>
              <a:avLst/>
              <a:gdLst/>
              <a:ahLst/>
              <a:cxnLst/>
              <a:rect l="l" t="t" r="r" b="b"/>
              <a:pathLst>
                <a:path w="40783" h="12003" extrusionOk="0">
                  <a:moveTo>
                    <a:pt x="40621" y="0"/>
                  </a:moveTo>
                  <a:lnTo>
                    <a:pt x="0" y="11433"/>
                  </a:lnTo>
                  <a:lnTo>
                    <a:pt x="160" y="12003"/>
                  </a:lnTo>
                  <a:lnTo>
                    <a:pt x="40782" y="569"/>
                  </a:lnTo>
                  <a:lnTo>
                    <a:pt x="406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560;p43">
              <a:extLst>
                <a:ext uri="{FF2B5EF4-FFF2-40B4-BE49-F238E27FC236}">
                  <a16:creationId xmlns:a16="http://schemas.microsoft.com/office/drawing/2014/main" id="{17C481C1-2B7B-54FB-AFB0-25BB415448F6}"/>
                </a:ext>
              </a:extLst>
            </p:cNvPr>
            <p:cNvSpPr/>
            <p:nvPr/>
          </p:nvSpPr>
          <p:spPr>
            <a:xfrm>
              <a:off x="7738919" y="3955404"/>
              <a:ext cx="289581" cy="81522"/>
            </a:xfrm>
            <a:custGeom>
              <a:avLst/>
              <a:gdLst/>
              <a:ahLst/>
              <a:cxnLst/>
              <a:rect l="l" t="t" r="r" b="b"/>
              <a:pathLst>
                <a:path w="16379" h="4611"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561;p43">
              <a:extLst>
                <a:ext uri="{FF2B5EF4-FFF2-40B4-BE49-F238E27FC236}">
                  <a16:creationId xmlns:a16="http://schemas.microsoft.com/office/drawing/2014/main" id="{471C9673-5C33-C949-15EC-4F9BCB06183B}"/>
                </a:ext>
              </a:extLst>
            </p:cNvPr>
            <p:cNvSpPr/>
            <p:nvPr/>
          </p:nvSpPr>
          <p:spPr>
            <a:xfrm>
              <a:off x="7728417" y="3947784"/>
              <a:ext cx="291579" cy="91246"/>
            </a:xfrm>
            <a:custGeom>
              <a:avLst/>
              <a:gdLst/>
              <a:ahLst/>
              <a:cxnLst/>
              <a:rect l="l" t="t" r="r" b="b"/>
              <a:pathLst>
                <a:path w="16492" h="5161" extrusionOk="0">
                  <a:moveTo>
                    <a:pt x="16333" y="0"/>
                  </a:moveTo>
                  <a:lnTo>
                    <a:pt x="1" y="4593"/>
                  </a:lnTo>
                  <a:lnTo>
                    <a:pt x="159" y="5161"/>
                  </a:lnTo>
                  <a:lnTo>
                    <a:pt x="16491" y="568"/>
                  </a:lnTo>
                  <a:lnTo>
                    <a:pt x="163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562;p43">
              <a:extLst>
                <a:ext uri="{FF2B5EF4-FFF2-40B4-BE49-F238E27FC236}">
                  <a16:creationId xmlns:a16="http://schemas.microsoft.com/office/drawing/2014/main" id="{9C33AD71-DC0F-F8DD-F9C5-1D91F53F7A65}"/>
                </a:ext>
              </a:extLst>
            </p:cNvPr>
            <p:cNvSpPr/>
            <p:nvPr/>
          </p:nvSpPr>
          <p:spPr>
            <a:xfrm>
              <a:off x="7295221" y="4059133"/>
              <a:ext cx="364774" cy="102685"/>
            </a:xfrm>
            <a:custGeom>
              <a:avLst/>
              <a:gdLst/>
              <a:ahLst/>
              <a:cxnLst/>
              <a:rect l="l" t="t" r="r" b="b"/>
              <a:pathLst>
                <a:path w="20632" h="5808" extrusionOk="0">
                  <a:moveTo>
                    <a:pt x="1" y="5808"/>
                  </a:moveTo>
                  <a:lnTo>
                    <a:pt x="2063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563;p43">
              <a:extLst>
                <a:ext uri="{FF2B5EF4-FFF2-40B4-BE49-F238E27FC236}">
                  <a16:creationId xmlns:a16="http://schemas.microsoft.com/office/drawing/2014/main" id="{3E0D0645-9E69-CCE2-A9D1-63D9324C717E}"/>
                </a:ext>
              </a:extLst>
            </p:cNvPr>
            <p:cNvSpPr/>
            <p:nvPr/>
          </p:nvSpPr>
          <p:spPr>
            <a:xfrm>
              <a:off x="7293807" y="4054112"/>
              <a:ext cx="367603" cy="112745"/>
            </a:xfrm>
            <a:custGeom>
              <a:avLst/>
              <a:gdLst/>
              <a:ahLst/>
              <a:cxnLst/>
              <a:rect l="l" t="t" r="r" b="b"/>
              <a:pathLst>
                <a:path w="20792" h="6377" extrusionOk="0">
                  <a:moveTo>
                    <a:pt x="20631" y="0"/>
                  </a:moveTo>
                  <a:lnTo>
                    <a:pt x="0" y="5807"/>
                  </a:lnTo>
                  <a:lnTo>
                    <a:pt x="160" y="6376"/>
                  </a:lnTo>
                  <a:lnTo>
                    <a:pt x="20792" y="569"/>
                  </a:lnTo>
                  <a:lnTo>
                    <a:pt x="20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564;p43">
              <a:extLst>
                <a:ext uri="{FF2B5EF4-FFF2-40B4-BE49-F238E27FC236}">
                  <a16:creationId xmlns:a16="http://schemas.microsoft.com/office/drawing/2014/main" id="{879D1C41-D59C-331F-8DAB-7D5B45160D2F}"/>
                </a:ext>
              </a:extLst>
            </p:cNvPr>
            <p:cNvSpPr/>
            <p:nvPr/>
          </p:nvSpPr>
          <p:spPr>
            <a:xfrm>
              <a:off x="7103464" y="4180860"/>
              <a:ext cx="124096" cy="34936"/>
            </a:xfrm>
            <a:custGeom>
              <a:avLst/>
              <a:gdLst/>
              <a:ahLst/>
              <a:cxnLst/>
              <a:rect l="l" t="t" r="r" b="b"/>
              <a:pathLst>
                <a:path w="7019" h="1976" extrusionOk="0">
                  <a:moveTo>
                    <a:pt x="1" y="1976"/>
                  </a:moveTo>
                  <a:lnTo>
                    <a:pt x="701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565;p43">
              <a:extLst>
                <a:ext uri="{FF2B5EF4-FFF2-40B4-BE49-F238E27FC236}">
                  <a16:creationId xmlns:a16="http://schemas.microsoft.com/office/drawing/2014/main" id="{A1EB4153-14D5-A347-C5B0-D0FDAC9B60F9}"/>
                </a:ext>
              </a:extLst>
            </p:cNvPr>
            <p:cNvSpPr/>
            <p:nvPr/>
          </p:nvSpPr>
          <p:spPr>
            <a:xfrm>
              <a:off x="7101979" y="4175927"/>
              <a:ext cx="126942" cy="44943"/>
            </a:xfrm>
            <a:custGeom>
              <a:avLst/>
              <a:gdLst/>
              <a:ahLst/>
              <a:cxnLst/>
              <a:rect l="l" t="t" r="r" b="b"/>
              <a:pathLst>
                <a:path w="7180" h="2542" extrusionOk="0">
                  <a:moveTo>
                    <a:pt x="7019" y="1"/>
                  </a:moveTo>
                  <a:lnTo>
                    <a:pt x="0" y="1973"/>
                  </a:lnTo>
                  <a:lnTo>
                    <a:pt x="160" y="2542"/>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566;p43">
              <a:extLst>
                <a:ext uri="{FF2B5EF4-FFF2-40B4-BE49-F238E27FC236}">
                  <a16:creationId xmlns:a16="http://schemas.microsoft.com/office/drawing/2014/main" id="{BD034410-2953-36BA-B256-7950D178295D}"/>
                </a:ext>
              </a:extLst>
            </p:cNvPr>
            <p:cNvSpPr/>
            <p:nvPr/>
          </p:nvSpPr>
          <p:spPr>
            <a:xfrm>
              <a:off x="7509538" y="4036591"/>
              <a:ext cx="564045" cy="158766"/>
            </a:xfrm>
            <a:custGeom>
              <a:avLst/>
              <a:gdLst/>
              <a:ahLst/>
              <a:cxnLst/>
              <a:rect l="l" t="t" r="r" b="b"/>
              <a:pathLst>
                <a:path w="31903" h="8980" extrusionOk="0">
                  <a:moveTo>
                    <a:pt x="1" y="8980"/>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567;p43">
              <a:extLst>
                <a:ext uri="{FF2B5EF4-FFF2-40B4-BE49-F238E27FC236}">
                  <a16:creationId xmlns:a16="http://schemas.microsoft.com/office/drawing/2014/main" id="{CD7FE94B-231D-4789-C9F0-4B105957647C}"/>
                </a:ext>
              </a:extLst>
            </p:cNvPr>
            <p:cNvSpPr/>
            <p:nvPr/>
          </p:nvSpPr>
          <p:spPr>
            <a:xfrm>
              <a:off x="7499461" y="4028670"/>
              <a:ext cx="565336" cy="168243"/>
            </a:xfrm>
            <a:custGeom>
              <a:avLst/>
              <a:gdLst/>
              <a:ahLst/>
              <a:cxnLst/>
              <a:rect l="l" t="t" r="r" b="b"/>
              <a:pathLst>
                <a:path w="31976" h="9516" extrusionOk="0">
                  <a:moveTo>
                    <a:pt x="31816" y="0"/>
                  </a:moveTo>
                  <a:lnTo>
                    <a:pt x="0" y="8948"/>
                  </a:lnTo>
                  <a:lnTo>
                    <a:pt x="160" y="9516"/>
                  </a:lnTo>
                  <a:lnTo>
                    <a:pt x="31976" y="568"/>
                  </a:lnTo>
                  <a:lnTo>
                    <a:pt x="3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568;p43">
              <a:extLst>
                <a:ext uri="{FF2B5EF4-FFF2-40B4-BE49-F238E27FC236}">
                  <a16:creationId xmlns:a16="http://schemas.microsoft.com/office/drawing/2014/main" id="{FDDED5E9-C6FB-1AC3-89FB-892C5ABBB6DB}"/>
                </a:ext>
              </a:extLst>
            </p:cNvPr>
            <p:cNvSpPr/>
            <p:nvPr/>
          </p:nvSpPr>
          <p:spPr>
            <a:xfrm>
              <a:off x="7148566" y="4230275"/>
              <a:ext cx="236894" cy="66707"/>
            </a:xfrm>
            <a:custGeom>
              <a:avLst/>
              <a:gdLst/>
              <a:ahLst/>
              <a:cxnLst/>
              <a:rect l="l" t="t" r="r" b="b"/>
              <a:pathLst>
                <a:path w="13399" h="3773" extrusionOk="0">
                  <a:moveTo>
                    <a:pt x="0" y="3772"/>
                  </a:moveTo>
                  <a:lnTo>
                    <a:pt x="1339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569;p43">
              <a:extLst>
                <a:ext uri="{FF2B5EF4-FFF2-40B4-BE49-F238E27FC236}">
                  <a16:creationId xmlns:a16="http://schemas.microsoft.com/office/drawing/2014/main" id="{D2DAD352-6339-11A0-0CE8-18EFEFD86933}"/>
                </a:ext>
              </a:extLst>
            </p:cNvPr>
            <p:cNvSpPr/>
            <p:nvPr/>
          </p:nvSpPr>
          <p:spPr>
            <a:xfrm>
              <a:off x="7147063" y="4225396"/>
              <a:ext cx="239776" cy="76607"/>
            </a:xfrm>
            <a:custGeom>
              <a:avLst/>
              <a:gdLst/>
              <a:ahLst/>
              <a:cxnLst/>
              <a:rect l="l" t="t" r="r" b="b"/>
              <a:pathLst>
                <a:path w="13562" h="4333" extrusionOk="0">
                  <a:moveTo>
                    <a:pt x="13402" y="1"/>
                  </a:moveTo>
                  <a:lnTo>
                    <a:pt x="1" y="3764"/>
                  </a:lnTo>
                  <a:lnTo>
                    <a:pt x="161" y="4333"/>
                  </a:lnTo>
                  <a:lnTo>
                    <a:pt x="13562" y="570"/>
                  </a:lnTo>
                  <a:lnTo>
                    <a:pt x="134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570;p43">
              <a:extLst>
                <a:ext uri="{FF2B5EF4-FFF2-40B4-BE49-F238E27FC236}">
                  <a16:creationId xmlns:a16="http://schemas.microsoft.com/office/drawing/2014/main" id="{D3B2276D-F921-D761-6FFE-8BD126CC904A}"/>
                </a:ext>
              </a:extLst>
            </p:cNvPr>
            <p:cNvSpPr/>
            <p:nvPr/>
          </p:nvSpPr>
          <p:spPr>
            <a:xfrm>
              <a:off x="8178638" y="3781239"/>
              <a:ext cx="225968" cy="184314"/>
            </a:xfrm>
            <a:custGeom>
              <a:avLst/>
              <a:gdLst/>
              <a:ahLst/>
              <a:cxnLst/>
              <a:rect l="l" t="t" r="r" b="b"/>
              <a:pathLst>
                <a:path w="12781" h="10425" extrusionOk="0">
                  <a:moveTo>
                    <a:pt x="5404" y="1"/>
                  </a:moveTo>
                  <a:cubicBezTo>
                    <a:pt x="4750" y="1"/>
                    <a:pt x="4111" y="91"/>
                    <a:pt x="3513" y="272"/>
                  </a:cubicBezTo>
                  <a:cubicBezTo>
                    <a:pt x="2062" y="711"/>
                    <a:pt x="974" y="1654"/>
                    <a:pt x="487" y="2892"/>
                  </a:cubicBezTo>
                  <a:cubicBezTo>
                    <a:pt x="1" y="4130"/>
                    <a:pt x="155" y="5561"/>
                    <a:pt x="920" y="6871"/>
                  </a:cubicBezTo>
                  <a:cubicBezTo>
                    <a:pt x="1683" y="8181"/>
                    <a:pt x="2991" y="9263"/>
                    <a:pt x="4556" y="9878"/>
                  </a:cubicBezTo>
                  <a:cubicBezTo>
                    <a:pt x="5477" y="10241"/>
                    <a:pt x="6443" y="10424"/>
                    <a:pt x="7378" y="10424"/>
                  </a:cubicBezTo>
                  <a:cubicBezTo>
                    <a:pt x="8032" y="10424"/>
                    <a:pt x="8671" y="10334"/>
                    <a:pt x="9268" y="10153"/>
                  </a:cubicBezTo>
                  <a:cubicBezTo>
                    <a:pt x="10719" y="9713"/>
                    <a:pt x="11808" y="8770"/>
                    <a:pt x="12294" y="7533"/>
                  </a:cubicBezTo>
                  <a:cubicBezTo>
                    <a:pt x="12781" y="6295"/>
                    <a:pt x="12625" y="4864"/>
                    <a:pt x="11862" y="3553"/>
                  </a:cubicBezTo>
                  <a:cubicBezTo>
                    <a:pt x="11099" y="2244"/>
                    <a:pt x="9791" y="1161"/>
                    <a:pt x="8224" y="546"/>
                  </a:cubicBezTo>
                  <a:cubicBezTo>
                    <a:pt x="7304" y="184"/>
                    <a:pt x="6338" y="1"/>
                    <a:pt x="5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571;p43">
              <a:extLst>
                <a:ext uri="{FF2B5EF4-FFF2-40B4-BE49-F238E27FC236}">
                  <a16:creationId xmlns:a16="http://schemas.microsoft.com/office/drawing/2014/main" id="{65E57088-E0FB-8329-A40C-BBBBE302E15B}"/>
                </a:ext>
              </a:extLst>
            </p:cNvPr>
            <p:cNvSpPr/>
            <p:nvPr/>
          </p:nvSpPr>
          <p:spPr>
            <a:xfrm>
              <a:off x="8173334" y="3776164"/>
              <a:ext cx="236700" cy="194710"/>
            </a:xfrm>
            <a:custGeom>
              <a:avLst/>
              <a:gdLst/>
              <a:ahLst/>
              <a:cxnLst/>
              <a:rect l="l" t="t" r="r" b="b"/>
              <a:pathLst>
                <a:path w="13388" h="11013" extrusionOk="0">
                  <a:moveTo>
                    <a:pt x="5686" y="589"/>
                  </a:moveTo>
                  <a:cubicBezTo>
                    <a:pt x="5695" y="589"/>
                    <a:pt x="5704" y="589"/>
                    <a:pt x="5713" y="589"/>
                  </a:cubicBezTo>
                  <a:cubicBezTo>
                    <a:pt x="8205" y="589"/>
                    <a:pt x="10779" y="1959"/>
                    <a:pt x="11965" y="4093"/>
                  </a:cubicBezTo>
                  <a:cubicBezTo>
                    <a:pt x="12654" y="5332"/>
                    <a:pt x="12771" y="6644"/>
                    <a:pt x="12295" y="7787"/>
                  </a:cubicBezTo>
                  <a:cubicBezTo>
                    <a:pt x="11812" y="8947"/>
                    <a:pt x="10777" y="9801"/>
                    <a:pt x="9378" y="10194"/>
                  </a:cubicBezTo>
                  <a:cubicBezTo>
                    <a:pt x="8826" y="10350"/>
                    <a:pt x="8252" y="10424"/>
                    <a:pt x="7673" y="10424"/>
                  </a:cubicBezTo>
                  <a:cubicBezTo>
                    <a:pt x="5182" y="10424"/>
                    <a:pt x="2610" y="9053"/>
                    <a:pt x="1424" y="6918"/>
                  </a:cubicBezTo>
                  <a:cubicBezTo>
                    <a:pt x="735" y="5681"/>
                    <a:pt x="618" y="4368"/>
                    <a:pt x="1094" y="3226"/>
                  </a:cubicBezTo>
                  <a:cubicBezTo>
                    <a:pt x="1577" y="2066"/>
                    <a:pt x="2612" y="1211"/>
                    <a:pt x="4011" y="817"/>
                  </a:cubicBezTo>
                  <a:cubicBezTo>
                    <a:pt x="4556" y="666"/>
                    <a:pt x="5119" y="589"/>
                    <a:pt x="5686" y="589"/>
                  </a:cubicBezTo>
                  <a:close/>
                  <a:moveTo>
                    <a:pt x="5694" y="0"/>
                  </a:moveTo>
                  <a:cubicBezTo>
                    <a:pt x="5068" y="0"/>
                    <a:pt x="4446" y="80"/>
                    <a:pt x="3850" y="248"/>
                  </a:cubicBezTo>
                  <a:cubicBezTo>
                    <a:pt x="2275" y="692"/>
                    <a:pt x="1101" y="1668"/>
                    <a:pt x="547" y="2999"/>
                  </a:cubicBezTo>
                  <a:cubicBezTo>
                    <a:pt x="1" y="4312"/>
                    <a:pt x="128" y="5807"/>
                    <a:pt x="906" y="7207"/>
                  </a:cubicBezTo>
                  <a:cubicBezTo>
                    <a:pt x="2195" y="9524"/>
                    <a:pt x="4989" y="11013"/>
                    <a:pt x="7693" y="11013"/>
                  </a:cubicBezTo>
                  <a:cubicBezTo>
                    <a:pt x="7703" y="11013"/>
                    <a:pt x="7712" y="11013"/>
                    <a:pt x="7721" y="11013"/>
                  </a:cubicBezTo>
                  <a:cubicBezTo>
                    <a:pt x="8335" y="11013"/>
                    <a:pt x="8946" y="10930"/>
                    <a:pt x="9539" y="10765"/>
                  </a:cubicBezTo>
                  <a:cubicBezTo>
                    <a:pt x="11114" y="10321"/>
                    <a:pt x="12286" y="9344"/>
                    <a:pt x="12842" y="8015"/>
                  </a:cubicBezTo>
                  <a:cubicBezTo>
                    <a:pt x="13388" y="6702"/>
                    <a:pt x="13261" y="5207"/>
                    <a:pt x="12483" y="3806"/>
                  </a:cubicBezTo>
                  <a:cubicBezTo>
                    <a:pt x="11194" y="1488"/>
                    <a:pt x="8397" y="0"/>
                    <a:pt x="5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572;p43">
              <a:extLst>
                <a:ext uri="{FF2B5EF4-FFF2-40B4-BE49-F238E27FC236}">
                  <a16:creationId xmlns:a16="http://schemas.microsoft.com/office/drawing/2014/main" id="{1423037F-469B-EDF9-69AD-B57B5FFA5E3E}"/>
                </a:ext>
              </a:extLst>
            </p:cNvPr>
            <p:cNvSpPr/>
            <p:nvPr/>
          </p:nvSpPr>
          <p:spPr>
            <a:xfrm>
              <a:off x="6387795" y="1919216"/>
              <a:ext cx="737256" cy="419387"/>
            </a:xfrm>
            <a:custGeom>
              <a:avLst/>
              <a:gdLst/>
              <a:ahLst/>
              <a:cxnLst/>
              <a:rect l="l" t="t" r="r" b="b"/>
              <a:pathLst>
                <a:path w="41700" h="23721" extrusionOk="0">
                  <a:moveTo>
                    <a:pt x="15263" y="3635"/>
                  </a:moveTo>
                  <a:cubicBezTo>
                    <a:pt x="16116" y="3635"/>
                    <a:pt x="16995" y="4104"/>
                    <a:pt x="17402" y="4836"/>
                  </a:cubicBezTo>
                  <a:cubicBezTo>
                    <a:pt x="17903" y="5737"/>
                    <a:pt x="17496" y="6696"/>
                    <a:pt x="16494" y="6979"/>
                  </a:cubicBezTo>
                  <a:cubicBezTo>
                    <a:pt x="16305" y="7032"/>
                    <a:pt x="16108" y="7057"/>
                    <a:pt x="15910" y="7057"/>
                  </a:cubicBezTo>
                  <a:cubicBezTo>
                    <a:pt x="15058" y="7057"/>
                    <a:pt x="14179" y="6588"/>
                    <a:pt x="13772" y="5857"/>
                  </a:cubicBezTo>
                  <a:cubicBezTo>
                    <a:pt x="13271" y="4957"/>
                    <a:pt x="13678" y="3996"/>
                    <a:pt x="14680" y="3714"/>
                  </a:cubicBezTo>
                  <a:cubicBezTo>
                    <a:pt x="14869" y="3661"/>
                    <a:pt x="15065" y="3635"/>
                    <a:pt x="15263" y="3635"/>
                  </a:cubicBezTo>
                  <a:close/>
                  <a:moveTo>
                    <a:pt x="14577" y="0"/>
                  </a:moveTo>
                  <a:cubicBezTo>
                    <a:pt x="13958" y="0"/>
                    <a:pt x="13343" y="79"/>
                    <a:pt x="12752" y="245"/>
                  </a:cubicBezTo>
                  <a:cubicBezTo>
                    <a:pt x="9620" y="1127"/>
                    <a:pt x="8351" y="4126"/>
                    <a:pt x="9916" y="6943"/>
                  </a:cubicBezTo>
                  <a:cubicBezTo>
                    <a:pt x="10633" y="8235"/>
                    <a:pt x="11826" y="9260"/>
                    <a:pt x="13199" y="9912"/>
                  </a:cubicBezTo>
                  <a:cubicBezTo>
                    <a:pt x="13199" y="9912"/>
                    <a:pt x="15468" y="10926"/>
                    <a:pt x="15921" y="11741"/>
                  </a:cubicBezTo>
                  <a:cubicBezTo>
                    <a:pt x="16160" y="12172"/>
                    <a:pt x="15531" y="12682"/>
                    <a:pt x="14884" y="13068"/>
                  </a:cubicBezTo>
                  <a:lnTo>
                    <a:pt x="2855" y="16454"/>
                  </a:lnTo>
                  <a:cubicBezTo>
                    <a:pt x="824" y="17025"/>
                    <a:pt x="1" y="18971"/>
                    <a:pt x="1016" y="20798"/>
                  </a:cubicBezTo>
                  <a:lnTo>
                    <a:pt x="2641" y="23721"/>
                  </a:lnTo>
                  <a:lnTo>
                    <a:pt x="41700" y="12727"/>
                  </a:lnTo>
                  <a:lnTo>
                    <a:pt x="40075" y="9803"/>
                  </a:lnTo>
                  <a:cubicBezTo>
                    <a:pt x="39251" y="8320"/>
                    <a:pt x="37469" y="7371"/>
                    <a:pt x="35742" y="7371"/>
                  </a:cubicBezTo>
                  <a:cubicBezTo>
                    <a:pt x="35340" y="7371"/>
                    <a:pt x="34941" y="7422"/>
                    <a:pt x="34558" y="7530"/>
                  </a:cubicBezTo>
                  <a:lnTo>
                    <a:pt x="23398" y="10671"/>
                  </a:lnTo>
                  <a:cubicBezTo>
                    <a:pt x="23277" y="10676"/>
                    <a:pt x="23154" y="10679"/>
                    <a:pt x="23031" y="10679"/>
                  </a:cubicBezTo>
                  <a:cubicBezTo>
                    <a:pt x="22296" y="10679"/>
                    <a:pt x="21570" y="10578"/>
                    <a:pt x="21365" y="10208"/>
                  </a:cubicBezTo>
                  <a:cubicBezTo>
                    <a:pt x="20752" y="9101"/>
                    <a:pt x="21529" y="8056"/>
                    <a:pt x="21764" y="7075"/>
                  </a:cubicBezTo>
                  <a:cubicBezTo>
                    <a:pt x="22029" y="5979"/>
                    <a:pt x="21888" y="4884"/>
                    <a:pt x="21258" y="3750"/>
                  </a:cubicBezTo>
                  <a:cubicBezTo>
                    <a:pt x="19987" y="1464"/>
                    <a:pt x="17241" y="0"/>
                    <a:pt x="14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573;p43">
              <a:extLst>
                <a:ext uri="{FF2B5EF4-FFF2-40B4-BE49-F238E27FC236}">
                  <a16:creationId xmlns:a16="http://schemas.microsoft.com/office/drawing/2014/main" id="{3C61B9BF-D6D9-2301-4758-0CAEE83B6CC3}"/>
                </a:ext>
              </a:extLst>
            </p:cNvPr>
            <p:cNvSpPr/>
            <p:nvPr/>
          </p:nvSpPr>
          <p:spPr>
            <a:xfrm>
              <a:off x="6390235" y="1914018"/>
              <a:ext cx="742631" cy="430756"/>
            </a:xfrm>
            <a:custGeom>
              <a:avLst/>
              <a:gdLst/>
              <a:ahLst/>
              <a:cxnLst/>
              <a:rect l="l" t="t" r="r" b="b"/>
              <a:pathLst>
                <a:path w="42004" h="24364" extrusionOk="0">
                  <a:moveTo>
                    <a:pt x="15130" y="4226"/>
                  </a:moveTo>
                  <a:cubicBezTo>
                    <a:pt x="15877" y="4226"/>
                    <a:pt x="16650" y="4635"/>
                    <a:pt x="17006" y="5274"/>
                  </a:cubicBezTo>
                  <a:cubicBezTo>
                    <a:pt x="17201" y="5626"/>
                    <a:pt x="17236" y="5995"/>
                    <a:pt x="17104" y="6313"/>
                  </a:cubicBezTo>
                  <a:cubicBezTo>
                    <a:pt x="16969" y="6637"/>
                    <a:pt x="16675" y="6876"/>
                    <a:pt x="16275" y="6989"/>
                  </a:cubicBezTo>
                  <a:cubicBezTo>
                    <a:pt x="16110" y="7036"/>
                    <a:pt x="15938" y="7058"/>
                    <a:pt x="15765" y="7058"/>
                  </a:cubicBezTo>
                  <a:cubicBezTo>
                    <a:pt x="15018" y="7058"/>
                    <a:pt x="14248" y="6647"/>
                    <a:pt x="13892" y="6008"/>
                  </a:cubicBezTo>
                  <a:cubicBezTo>
                    <a:pt x="13696" y="5656"/>
                    <a:pt x="13662" y="5287"/>
                    <a:pt x="13794" y="4969"/>
                  </a:cubicBezTo>
                  <a:cubicBezTo>
                    <a:pt x="13929" y="4645"/>
                    <a:pt x="14222" y="4406"/>
                    <a:pt x="14621" y="4292"/>
                  </a:cubicBezTo>
                  <a:lnTo>
                    <a:pt x="14621" y="4294"/>
                  </a:lnTo>
                  <a:cubicBezTo>
                    <a:pt x="14786" y="4248"/>
                    <a:pt x="14957" y="4226"/>
                    <a:pt x="15130" y="4226"/>
                  </a:cubicBezTo>
                  <a:close/>
                  <a:moveTo>
                    <a:pt x="15113" y="3636"/>
                  </a:moveTo>
                  <a:cubicBezTo>
                    <a:pt x="14891" y="3636"/>
                    <a:pt x="14672" y="3664"/>
                    <a:pt x="14461" y="3723"/>
                  </a:cubicBezTo>
                  <a:cubicBezTo>
                    <a:pt x="13885" y="3886"/>
                    <a:pt x="13454" y="4247"/>
                    <a:pt x="13249" y="4741"/>
                  </a:cubicBezTo>
                  <a:cubicBezTo>
                    <a:pt x="13045" y="5229"/>
                    <a:pt x="13090" y="5781"/>
                    <a:pt x="13376" y="6296"/>
                  </a:cubicBezTo>
                  <a:cubicBezTo>
                    <a:pt x="13833" y="7118"/>
                    <a:pt x="14824" y="7645"/>
                    <a:pt x="15782" y="7645"/>
                  </a:cubicBezTo>
                  <a:cubicBezTo>
                    <a:pt x="15786" y="7645"/>
                    <a:pt x="15791" y="7645"/>
                    <a:pt x="15795" y="7645"/>
                  </a:cubicBezTo>
                  <a:cubicBezTo>
                    <a:pt x="16012" y="7645"/>
                    <a:pt x="16227" y="7615"/>
                    <a:pt x="16435" y="7557"/>
                  </a:cubicBezTo>
                  <a:cubicBezTo>
                    <a:pt x="17012" y="7395"/>
                    <a:pt x="17444" y="7033"/>
                    <a:pt x="17649" y="6540"/>
                  </a:cubicBezTo>
                  <a:cubicBezTo>
                    <a:pt x="17852" y="6051"/>
                    <a:pt x="17808" y="5500"/>
                    <a:pt x="17522" y="4986"/>
                  </a:cubicBezTo>
                  <a:cubicBezTo>
                    <a:pt x="17065" y="4164"/>
                    <a:pt x="16072" y="3636"/>
                    <a:pt x="15113" y="3636"/>
                  </a:cubicBezTo>
                  <a:close/>
                  <a:moveTo>
                    <a:pt x="14428" y="588"/>
                  </a:moveTo>
                  <a:cubicBezTo>
                    <a:pt x="14433" y="588"/>
                    <a:pt x="14438" y="588"/>
                    <a:pt x="14442" y="588"/>
                  </a:cubicBezTo>
                  <a:cubicBezTo>
                    <a:pt x="17001" y="590"/>
                    <a:pt x="19643" y="1996"/>
                    <a:pt x="20861" y="4188"/>
                  </a:cubicBezTo>
                  <a:cubicBezTo>
                    <a:pt x="21436" y="5225"/>
                    <a:pt x="21592" y="6243"/>
                    <a:pt x="21338" y="7300"/>
                  </a:cubicBezTo>
                  <a:cubicBezTo>
                    <a:pt x="21279" y="7544"/>
                    <a:pt x="21183" y="7799"/>
                    <a:pt x="21080" y="8066"/>
                  </a:cubicBezTo>
                  <a:cubicBezTo>
                    <a:pt x="20785" y="8839"/>
                    <a:pt x="20450" y="9715"/>
                    <a:pt x="20968" y="10645"/>
                  </a:cubicBezTo>
                  <a:cubicBezTo>
                    <a:pt x="21199" y="11063"/>
                    <a:pt x="21827" y="11269"/>
                    <a:pt x="22887" y="11269"/>
                  </a:cubicBezTo>
                  <a:cubicBezTo>
                    <a:pt x="23009" y="11269"/>
                    <a:pt x="23137" y="11267"/>
                    <a:pt x="23271" y="11261"/>
                  </a:cubicBezTo>
                  <a:lnTo>
                    <a:pt x="34498" y="8110"/>
                  </a:lnTo>
                  <a:cubicBezTo>
                    <a:pt x="34857" y="8009"/>
                    <a:pt x="35231" y="7961"/>
                    <a:pt x="35607" y="7961"/>
                  </a:cubicBezTo>
                  <a:cubicBezTo>
                    <a:pt x="37230" y="7961"/>
                    <a:pt x="38905" y="8853"/>
                    <a:pt x="39677" y="10241"/>
                  </a:cubicBezTo>
                  <a:lnTo>
                    <a:pt x="41121" y="12839"/>
                  </a:lnTo>
                  <a:lnTo>
                    <a:pt x="2647" y="23669"/>
                  </a:lnTo>
                  <a:lnTo>
                    <a:pt x="1136" y="20948"/>
                  </a:lnTo>
                  <a:cubicBezTo>
                    <a:pt x="693" y="20151"/>
                    <a:pt x="617" y="19309"/>
                    <a:pt x="922" y="18577"/>
                  </a:cubicBezTo>
                  <a:cubicBezTo>
                    <a:pt x="1230" y="17836"/>
                    <a:pt x="1896" y="17286"/>
                    <a:pt x="2796" y="17032"/>
                  </a:cubicBezTo>
                  <a:lnTo>
                    <a:pt x="14825" y="13647"/>
                  </a:lnTo>
                  <a:lnTo>
                    <a:pt x="14897" y="13615"/>
                  </a:lnTo>
                  <a:cubicBezTo>
                    <a:pt x="15944" y="12990"/>
                    <a:pt x="16330" y="12409"/>
                    <a:pt x="16041" y="11892"/>
                  </a:cubicBezTo>
                  <a:cubicBezTo>
                    <a:pt x="15554" y="11014"/>
                    <a:pt x="13424" y="10044"/>
                    <a:pt x="13187" y="9938"/>
                  </a:cubicBezTo>
                  <a:cubicBezTo>
                    <a:pt x="11812" y="9286"/>
                    <a:pt x="10692" y="8276"/>
                    <a:pt x="10036" y="7094"/>
                  </a:cubicBezTo>
                  <a:cubicBezTo>
                    <a:pt x="9328" y="5821"/>
                    <a:pt x="9207" y="4472"/>
                    <a:pt x="9697" y="3298"/>
                  </a:cubicBezTo>
                  <a:cubicBezTo>
                    <a:pt x="10193" y="2107"/>
                    <a:pt x="11257" y="1228"/>
                    <a:pt x="12694" y="824"/>
                  </a:cubicBezTo>
                  <a:cubicBezTo>
                    <a:pt x="13258" y="666"/>
                    <a:pt x="13841" y="588"/>
                    <a:pt x="14428" y="588"/>
                  </a:cubicBezTo>
                  <a:close/>
                  <a:moveTo>
                    <a:pt x="14426" y="1"/>
                  </a:moveTo>
                  <a:cubicBezTo>
                    <a:pt x="13784" y="1"/>
                    <a:pt x="13147" y="83"/>
                    <a:pt x="12535" y="255"/>
                  </a:cubicBezTo>
                  <a:cubicBezTo>
                    <a:pt x="10921" y="709"/>
                    <a:pt x="9720" y="1709"/>
                    <a:pt x="9152" y="3071"/>
                  </a:cubicBezTo>
                  <a:cubicBezTo>
                    <a:pt x="8592" y="4416"/>
                    <a:pt x="8723" y="5946"/>
                    <a:pt x="9520" y="7381"/>
                  </a:cubicBezTo>
                  <a:cubicBezTo>
                    <a:pt x="10236" y="8670"/>
                    <a:pt x="11448" y="9767"/>
                    <a:pt x="12942" y="10475"/>
                  </a:cubicBezTo>
                  <a:cubicBezTo>
                    <a:pt x="13547" y="10746"/>
                    <a:pt x="15193" y="11581"/>
                    <a:pt x="15525" y="12179"/>
                  </a:cubicBezTo>
                  <a:cubicBezTo>
                    <a:pt x="15599" y="12312"/>
                    <a:pt x="15349" y="12652"/>
                    <a:pt x="14627" y="13088"/>
                  </a:cubicBezTo>
                  <a:lnTo>
                    <a:pt x="2638" y="16462"/>
                  </a:lnTo>
                  <a:cubicBezTo>
                    <a:pt x="1559" y="16766"/>
                    <a:pt x="757" y="17437"/>
                    <a:pt x="377" y="18349"/>
                  </a:cubicBezTo>
                  <a:cubicBezTo>
                    <a:pt x="0" y="19252"/>
                    <a:pt x="87" y="20276"/>
                    <a:pt x="620" y="21235"/>
                  </a:cubicBezTo>
                  <a:lnTo>
                    <a:pt x="2358" y="24364"/>
                  </a:lnTo>
                  <a:lnTo>
                    <a:pt x="42003" y="13204"/>
                  </a:lnTo>
                  <a:lnTo>
                    <a:pt x="40197" y="9953"/>
                  </a:lnTo>
                  <a:cubicBezTo>
                    <a:pt x="39323" y="8381"/>
                    <a:pt x="37428" y="7371"/>
                    <a:pt x="35594" y="7371"/>
                  </a:cubicBezTo>
                  <a:cubicBezTo>
                    <a:pt x="35168" y="7371"/>
                    <a:pt x="34746" y="7425"/>
                    <a:pt x="34341" y="7539"/>
                  </a:cubicBezTo>
                  <a:lnTo>
                    <a:pt x="23215" y="10671"/>
                  </a:lnTo>
                  <a:cubicBezTo>
                    <a:pt x="23102" y="10675"/>
                    <a:pt x="22996" y="10677"/>
                    <a:pt x="22897" y="10677"/>
                  </a:cubicBezTo>
                  <a:cubicBezTo>
                    <a:pt x="21727" y="10677"/>
                    <a:pt x="21518" y="10415"/>
                    <a:pt x="21486" y="10358"/>
                  </a:cubicBezTo>
                  <a:cubicBezTo>
                    <a:pt x="21104" y="9667"/>
                    <a:pt x="21362" y="8992"/>
                    <a:pt x="21634" y="8276"/>
                  </a:cubicBezTo>
                  <a:cubicBezTo>
                    <a:pt x="21740" y="8003"/>
                    <a:pt x="21847" y="7719"/>
                    <a:pt x="21915" y="7437"/>
                  </a:cubicBezTo>
                  <a:cubicBezTo>
                    <a:pt x="22205" y="6229"/>
                    <a:pt x="22030" y="5073"/>
                    <a:pt x="21379" y="3900"/>
                  </a:cubicBezTo>
                  <a:cubicBezTo>
                    <a:pt x="20059" y="1525"/>
                    <a:pt x="17196" y="1"/>
                    <a:pt x="14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574;p43">
              <a:extLst>
                <a:ext uri="{FF2B5EF4-FFF2-40B4-BE49-F238E27FC236}">
                  <a16:creationId xmlns:a16="http://schemas.microsoft.com/office/drawing/2014/main" id="{D8464186-0AD1-7C58-73FB-644CFE1F04A4}"/>
                </a:ext>
              </a:extLst>
            </p:cNvPr>
            <p:cNvSpPr/>
            <p:nvPr/>
          </p:nvSpPr>
          <p:spPr>
            <a:xfrm>
              <a:off x="7388978" y="2235971"/>
              <a:ext cx="244161" cy="259295"/>
            </a:xfrm>
            <a:custGeom>
              <a:avLst/>
              <a:gdLst/>
              <a:ahLst/>
              <a:cxnLst/>
              <a:rect l="l" t="t" r="r" b="b"/>
              <a:pathLst>
                <a:path w="13810" h="14666" extrusionOk="0">
                  <a:moveTo>
                    <a:pt x="11797" y="1"/>
                  </a:moveTo>
                  <a:cubicBezTo>
                    <a:pt x="11123" y="1"/>
                    <a:pt x="10479" y="386"/>
                    <a:pt x="10181" y="1038"/>
                  </a:cubicBezTo>
                  <a:lnTo>
                    <a:pt x="6092" y="10209"/>
                  </a:lnTo>
                  <a:lnTo>
                    <a:pt x="3031" y="8075"/>
                  </a:lnTo>
                  <a:cubicBezTo>
                    <a:pt x="2722" y="7859"/>
                    <a:pt x="2368" y="7755"/>
                    <a:pt x="2018" y="7755"/>
                  </a:cubicBezTo>
                  <a:cubicBezTo>
                    <a:pt x="1458" y="7755"/>
                    <a:pt x="907" y="8020"/>
                    <a:pt x="562" y="8514"/>
                  </a:cubicBezTo>
                  <a:cubicBezTo>
                    <a:pt x="1" y="9318"/>
                    <a:pt x="199" y="10423"/>
                    <a:pt x="1002" y="10983"/>
                  </a:cubicBezTo>
                  <a:lnTo>
                    <a:pt x="5821" y="14346"/>
                  </a:lnTo>
                  <a:cubicBezTo>
                    <a:pt x="6120" y="14554"/>
                    <a:pt x="6474" y="14666"/>
                    <a:pt x="6836" y="14666"/>
                  </a:cubicBezTo>
                  <a:lnTo>
                    <a:pt x="6837" y="14666"/>
                  </a:lnTo>
                  <a:cubicBezTo>
                    <a:pt x="7537" y="14666"/>
                    <a:pt x="8172" y="14254"/>
                    <a:pt x="8456" y="13615"/>
                  </a:cubicBezTo>
                  <a:lnTo>
                    <a:pt x="13421" y="2482"/>
                  </a:lnTo>
                  <a:cubicBezTo>
                    <a:pt x="13810" y="1590"/>
                    <a:pt x="13406" y="551"/>
                    <a:pt x="12517" y="154"/>
                  </a:cubicBezTo>
                  <a:cubicBezTo>
                    <a:pt x="12283" y="50"/>
                    <a:pt x="12038" y="1"/>
                    <a:pt x="1179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575;p43">
              <a:extLst>
                <a:ext uri="{FF2B5EF4-FFF2-40B4-BE49-F238E27FC236}">
                  <a16:creationId xmlns:a16="http://schemas.microsoft.com/office/drawing/2014/main" id="{7BC6BD2B-37F5-11B6-EFF1-E23627FBA9E5}"/>
                </a:ext>
              </a:extLst>
            </p:cNvPr>
            <p:cNvSpPr/>
            <p:nvPr/>
          </p:nvSpPr>
          <p:spPr>
            <a:xfrm>
              <a:off x="7586959" y="2592241"/>
              <a:ext cx="244143" cy="259295"/>
            </a:xfrm>
            <a:custGeom>
              <a:avLst/>
              <a:gdLst/>
              <a:ahLst/>
              <a:cxnLst/>
              <a:rect l="l" t="t" r="r" b="b"/>
              <a:pathLst>
                <a:path w="13809" h="14666" extrusionOk="0">
                  <a:moveTo>
                    <a:pt x="11795" y="0"/>
                  </a:moveTo>
                  <a:cubicBezTo>
                    <a:pt x="11121" y="0"/>
                    <a:pt x="10477" y="386"/>
                    <a:pt x="10180" y="1038"/>
                  </a:cubicBezTo>
                  <a:lnTo>
                    <a:pt x="6090" y="10209"/>
                  </a:lnTo>
                  <a:lnTo>
                    <a:pt x="3031" y="8075"/>
                  </a:lnTo>
                  <a:cubicBezTo>
                    <a:pt x="2721" y="7859"/>
                    <a:pt x="2367" y="7755"/>
                    <a:pt x="2017" y="7755"/>
                  </a:cubicBezTo>
                  <a:cubicBezTo>
                    <a:pt x="1457" y="7755"/>
                    <a:pt x="906" y="8020"/>
                    <a:pt x="561" y="8514"/>
                  </a:cubicBezTo>
                  <a:cubicBezTo>
                    <a:pt x="1" y="9317"/>
                    <a:pt x="197" y="10423"/>
                    <a:pt x="1000" y="10983"/>
                  </a:cubicBezTo>
                  <a:lnTo>
                    <a:pt x="5821" y="14346"/>
                  </a:lnTo>
                  <a:cubicBezTo>
                    <a:pt x="6118" y="14553"/>
                    <a:pt x="6472" y="14665"/>
                    <a:pt x="6835" y="14666"/>
                  </a:cubicBezTo>
                  <a:lnTo>
                    <a:pt x="6835" y="14666"/>
                  </a:lnTo>
                  <a:cubicBezTo>
                    <a:pt x="7536" y="14665"/>
                    <a:pt x="8170" y="14254"/>
                    <a:pt x="8455" y="13614"/>
                  </a:cubicBezTo>
                  <a:lnTo>
                    <a:pt x="13419" y="2482"/>
                  </a:lnTo>
                  <a:cubicBezTo>
                    <a:pt x="13808" y="1589"/>
                    <a:pt x="13404" y="551"/>
                    <a:pt x="12515" y="154"/>
                  </a:cubicBezTo>
                  <a:cubicBezTo>
                    <a:pt x="12281" y="50"/>
                    <a:pt x="12036" y="0"/>
                    <a:pt x="11795" y="0"/>
                  </a:cubicBezTo>
                  <a:close/>
                  <a:moveTo>
                    <a:pt x="6835" y="14666"/>
                  </a:moveTo>
                  <a:lnTo>
                    <a:pt x="6835" y="14666"/>
                  </a:lnTo>
                  <a:cubicBezTo>
                    <a:pt x="6835" y="14666"/>
                    <a:pt x="6835" y="14666"/>
                    <a:pt x="6835" y="14666"/>
                  </a:cubicBezTo>
                  <a:lnTo>
                    <a:pt x="6836" y="14666"/>
                  </a:lnTo>
                  <a:cubicBezTo>
                    <a:pt x="6836" y="14666"/>
                    <a:pt x="6835" y="14666"/>
                    <a:pt x="6835" y="14666"/>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576;p43">
              <a:extLst>
                <a:ext uri="{FF2B5EF4-FFF2-40B4-BE49-F238E27FC236}">
                  <a16:creationId xmlns:a16="http://schemas.microsoft.com/office/drawing/2014/main" id="{3F472A7C-1568-8E6A-0D18-C5AAF9145DC8}"/>
                </a:ext>
              </a:extLst>
            </p:cNvPr>
            <p:cNvSpPr/>
            <p:nvPr/>
          </p:nvSpPr>
          <p:spPr>
            <a:xfrm>
              <a:off x="8692737" y="2530078"/>
              <a:ext cx="349763" cy="225013"/>
            </a:xfrm>
            <a:custGeom>
              <a:avLst/>
              <a:gdLst/>
              <a:ahLst/>
              <a:cxnLst/>
              <a:rect l="l" t="t" r="r" b="b"/>
              <a:pathLst>
                <a:path w="19783" h="12727" extrusionOk="0">
                  <a:moveTo>
                    <a:pt x="3379" y="0"/>
                  </a:moveTo>
                  <a:cubicBezTo>
                    <a:pt x="3379" y="0"/>
                    <a:pt x="1" y="0"/>
                    <a:pt x="162" y="1930"/>
                  </a:cubicBezTo>
                  <a:cubicBezTo>
                    <a:pt x="323" y="3860"/>
                    <a:pt x="12546" y="11258"/>
                    <a:pt x="13511" y="11902"/>
                  </a:cubicBezTo>
                  <a:cubicBezTo>
                    <a:pt x="13984" y="12217"/>
                    <a:pt x="15116" y="12727"/>
                    <a:pt x="16184" y="12727"/>
                  </a:cubicBezTo>
                  <a:cubicBezTo>
                    <a:pt x="17293" y="12727"/>
                    <a:pt x="18333" y="12178"/>
                    <a:pt x="18497" y="10294"/>
                  </a:cubicBezTo>
                  <a:cubicBezTo>
                    <a:pt x="18497" y="10294"/>
                    <a:pt x="19782" y="7559"/>
                    <a:pt x="18979" y="5469"/>
                  </a:cubicBezTo>
                  <a:cubicBezTo>
                    <a:pt x="18175" y="3378"/>
                    <a:pt x="3379" y="0"/>
                    <a:pt x="3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577;p43">
              <a:extLst>
                <a:ext uri="{FF2B5EF4-FFF2-40B4-BE49-F238E27FC236}">
                  <a16:creationId xmlns:a16="http://schemas.microsoft.com/office/drawing/2014/main" id="{E7E00E08-AD4E-E704-AB2E-60FB967AFFFF}"/>
                </a:ext>
              </a:extLst>
            </p:cNvPr>
            <p:cNvSpPr/>
            <p:nvPr/>
          </p:nvSpPr>
          <p:spPr>
            <a:xfrm>
              <a:off x="8689678" y="2524862"/>
              <a:ext cx="357454" cy="235409"/>
            </a:xfrm>
            <a:custGeom>
              <a:avLst/>
              <a:gdLst/>
              <a:ahLst/>
              <a:cxnLst/>
              <a:rect l="l" t="t" r="r" b="b"/>
              <a:pathLst>
                <a:path w="20218" h="13315" extrusionOk="0">
                  <a:moveTo>
                    <a:pt x="3520" y="592"/>
                  </a:moveTo>
                  <a:cubicBezTo>
                    <a:pt x="9185" y="1886"/>
                    <a:pt x="18333" y="4456"/>
                    <a:pt x="18876" y="5870"/>
                  </a:cubicBezTo>
                  <a:cubicBezTo>
                    <a:pt x="19624" y="7815"/>
                    <a:pt x="18414" y="10436"/>
                    <a:pt x="18402" y="10463"/>
                  </a:cubicBezTo>
                  <a:cubicBezTo>
                    <a:pt x="18387" y="10494"/>
                    <a:pt x="18378" y="10528"/>
                    <a:pt x="18375" y="10562"/>
                  </a:cubicBezTo>
                  <a:cubicBezTo>
                    <a:pt x="18287" y="11572"/>
                    <a:pt x="17927" y="12234"/>
                    <a:pt x="17306" y="12533"/>
                  </a:cubicBezTo>
                  <a:cubicBezTo>
                    <a:pt x="17018" y="12671"/>
                    <a:pt x="16691" y="12727"/>
                    <a:pt x="16352" y="12727"/>
                  </a:cubicBezTo>
                  <a:cubicBezTo>
                    <a:pt x="15372" y="12727"/>
                    <a:pt x="14303" y="12255"/>
                    <a:pt x="13848" y="11951"/>
                  </a:cubicBezTo>
                  <a:cubicBezTo>
                    <a:pt x="13726" y="11869"/>
                    <a:pt x="13422" y="11679"/>
                    <a:pt x="12986" y="11406"/>
                  </a:cubicBezTo>
                  <a:cubicBezTo>
                    <a:pt x="2881" y="5071"/>
                    <a:pt x="687" y="2904"/>
                    <a:pt x="630" y="2201"/>
                  </a:cubicBezTo>
                  <a:cubicBezTo>
                    <a:pt x="603" y="1886"/>
                    <a:pt x="690" y="1625"/>
                    <a:pt x="895" y="1402"/>
                  </a:cubicBezTo>
                  <a:cubicBezTo>
                    <a:pt x="1578" y="659"/>
                    <a:pt x="3268" y="597"/>
                    <a:pt x="3520" y="592"/>
                  </a:cubicBezTo>
                  <a:close/>
                  <a:moveTo>
                    <a:pt x="3552" y="0"/>
                  </a:moveTo>
                  <a:cubicBezTo>
                    <a:pt x="3464" y="0"/>
                    <a:pt x="1371" y="11"/>
                    <a:pt x="461" y="1001"/>
                  </a:cubicBezTo>
                  <a:cubicBezTo>
                    <a:pt x="142" y="1348"/>
                    <a:pt x="0" y="1768"/>
                    <a:pt x="40" y="2250"/>
                  </a:cubicBezTo>
                  <a:cubicBezTo>
                    <a:pt x="146" y="3518"/>
                    <a:pt x="4041" y="6497"/>
                    <a:pt x="12672" y="11907"/>
                  </a:cubicBezTo>
                  <a:cubicBezTo>
                    <a:pt x="13101" y="12175"/>
                    <a:pt x="13400" y="12363"/>
                    <a:pt x="13519" y="12443"/>
                  </a:cubicBezTo>
                  <a:cubicBezTo>
                    <a:pt x="14052" y="12797"/>
                    <a:pt x="15232" y="13315"/>
                    <a:pt x="16361" y="13315"/>
                  </a:cubicBezTo>
                  <a:cubicBezTo>
                    <a:pt x="16780" y="13315"/>
                    <a:pt x="17192" y="13244"/>
                    <a:pt x="17562" y="13065"/>
                  </a:cubicBezTo>
                  <a:cubicBezTo>
                    <a:pt x="18374" y="12675"/>
                    <a:pt x="18844" y="11868"/>
                    <a:pt x="18960" y="10666"/>
                  </a:cubicBezTo>
                  <a:cubicBezTo>
                    <a:pt x="19137" y="10268"/>
                    <a:pt x="20217" y="7709"/>
                    <a:pt x="19428" y="5657"/>
                  </a:cubicBezTo>
                  <a:cubicBezTo>
                    <a:pt x="18592" y="3483"/>
                    <a:pt x="5147" y="357"/>
                    <a:pt x="3617" y="7"/>
                  </a:cubicBezTo>
                  <a:cubicBezTo>
                    <a:pt x="3596" y="2"/>
                    <a:pt x="3573" y="0"/>
                    <a:pt x="3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578;p43">
              <a:extLst>
                <a:ext uri="{FF2B5EF4-FFF2-40B4-BE49-F238E27FC236}">
                  <a16:creationId xmlns:a16="http://schemas.microsoft.com/office/drawing/2014/main" id="{7FCE73A5-4AE6-883E-D131-501D7DBC7472}"/>
                </a:ext>
              </a:extLst>
            </p:cNvPr>
            <p:cNvSpPr/>
            <p:nvPr/>
          </p:nvSpPr>
          <p:spPr>
            <a:xfrm>
              <a:off x="8708808" y="2460401"/>
              <a:ext cx="65310" cy="51307"/>
            </a:xfrm>
            <a:custGeom>
              <a:avLst/>
              <a:gdLst/>
              <a:ahLst/>
              <a:cxnLst/>
              <a:rect l="l" t="t" r="r" b="b"/>
              <a:pathLst>
                <a:path w="3694" h="2902" extrusionOk="0">
                  <a:moveTo>
                    <a:pt x="710" y="0"/>
                  </a:moveTo>
                  <a:cubicBezTo>
                    <a:pt x="0" y="0"/>
                    <a:pt x="1189" y="2402"/>
                    <a:pt x="1649" y="2517"/>
                  </a:cubicBezTo>
                  <a:cubicBezTo>
                    <a:pt x="2160" y="2646"/>
                    <a:pt x="3438" y="2901"/>
                    <a:pt x="3438" y="2901"/>
                  </a:cubicBezTo>
                  <a:lnTo>
                    <a:pt x="3693" y="1239"/>
                  </a:lnTo>
                  <a:cubicBezTo>
                    <a:pt x="3693" y="1239"/>
                    <a:pt x="2288" y="729"/>
                    <a:pt x="1011" y="91"/>
                  </a:cubicBezTo>
                  <a:cubicBezTo>
                    <a:pt x="886" y="29"/>
                    <a:pt x="786" y="0"/>
                    <a:pt x="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579;p43">
              <a:extLst>
                <a:ext uri="{FF2B5EF4-FFF2-40B4-BE49-F238E27FC236}">
                  <a16:creationId xmlns:a16="http://schemas.microsoft.com/office/drawing/2014/main" id="{A4930D35-7B19-CF1A-A5EE-EECAF8DA48D5}"/>
                </a:ext>
              </a:extLst>
            </p:cNvPr>
            <p:cNvSpPr/>
            <p:nvPr/>
          </p:nvSpPr>
          <p:spPr>
            <a:xfrm>
              <a:off x="8711425" y="2455150"/>
              <a:ext cx="68227" cy="61756"/>
            </a:xfrm>
            <a:custGeom>
              <a:avLst/>
              <a:gdLst/>
              <a:ahLst/>
              <a:cxnLst/>
              <a:rect l="l" t="t" r="r" b="b"/>
              <a:pathLst>
                <a:path w="3859" h="3493" extrusionOk="0">
                  <a:moveTo>
                    <a:pt x="630" y="608"/>
                  </a:moveTo>
                  <a:cubicBezTo>
                    <a:pt x="664" y="620"/>
                    <a:pt x="698" y="635"/>
                    <a:pt x="729" y="651"/>
                  </a:cubicBezTo>
                  <a:cubicBezTo>
                    <a:pt x="1704" y="1138"/>
                    <a:pt x="2761" y="1555"/>
                    <a:pt x="3216" y="1729"/>
                  </a:cubicBezTo>
                  <a:lnTo>
                    <a:pt x="3044" y="2846"/>
                  </a:lnTo>
                  <a:cubicBezTo>
                    <a:pt x="2636" y="2762"/>
                    <a:pt x="1924" y="2615"/>
                    <a:pt x="1589" y="2532"/>
                  </a:cubicBezTo>
                  <a:cubicBezTo>
                    <a:pt x="1311" y="2392"/>
                    <a:pt x="613" y="1048"/>
                    <a:pt x="630" y="608"/>
                  </a:cubicBezTo>
                  <a:close/>
                  <a:moveTo>
                    <a:pt x="557" y="0"/>
                  </a:moveTo>
                  <a:cubicBezTo>
                    <a:pt x="440" y="0"/>
                    <a:pt x="338" y="34"/>
                    <a:pt x="251" y="101"/>
                  </a:cubicBezTo>
                  <a:cubicBezTo>
                    <a:pt x="58" y="251"/>
                    <a:pt x="0" y="524"/>
                    <a:pt x="82" y="913"/>
                  </a:cubicBezTo>
                  <a:cubicBezTo>
                    <a:pt x="218" y="1565"/>
                    <a:pt x="897" y="2968"/>
                    <a:pt x="1429" y="3100"/>
                  </a:cubicBezTo>
                  <a:cubicBezTo>
                    <a:pt x="1941" y="3228"/>
                    <a:pt x="3179" y="3476"/>
                    <a:pt x="3232" y="3486"/>
                  </a:cubicBezTo>
                  <a:cubicBezTo>
                    <a:pt x="3251" y="3490"/>
                    <a:pt x="3270" y="3493"/>
                    <a:pt x="3289" y="3493"/>
                  </a:cubicBezTo>
                  <a:cubicBezTo>
                    <a:pt x="3435" y="3491"/>
                    <a:pt x="3559" y="3386"/>
                    <a:pt x="3581" y="3242"/>
                  </a:cubicBezTo>
                  <a:lnTo>
                    <a:pt x="3836" y="1582"/>
                  </a:lnTo>
                  <a:cubicBezTo>
                    <a:pt x="3859" y="1442"/>
                    <a:pt x="3778" y="1307"/>
                    <a:pt x="3646" y="1258"/>
                  </a:cubicBezTo>
                  <a:cubicBezTo>
                    <a:pt x="3632" y="1253"/>
                    <a:pt x="2242" y="746"/>
                    <a:pt x="995" y="122"/>
                  </a:cubicBezTo>
                  <a:cubicBezTo>
                    <a:pt x="832" y="41"/>
                    <a:pt x="685"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580;p43">
              <a:extLst>
                <a:ext uri="{FF2B5EF4-FFF2-40B4-BE49-F238E27FC236}">
                  <a16:creationId xmlns:a16="http://schemas.microsoft.com/office/drawing/2014/main" id="{EF90941B-5D40-19F3-7CF6-B32F9349C5FB}"/>
                </a:ext>
              </a:extLst>
            </p:cNvPr>
            <p:cNvSpPr/>
            <p:nvPr/>
          </p:nvSpPr>
          <p:spPr>
            <a:xfrm>
              <a:off x="7862466" y="2156570"/>
              <a:ext cx="1570214" cy="1013294"/>
            </a:xfrm>
            <a:custGeom>
              <a:avLst/>
              <a:gdLst/>
              <a:ahLst/>
              <a:cxnLst/>
              <a:rect l="l" t="t" r="r" b="b"/>
              <a:pathLst>
                <a:path w="88813" h="57313" extrusionOk="0">
                  <a:moveTo>
                    <a:pt x="81493" y="1"/>
                  </a:moveTo>
                  <a:cubicBezTo>
                    <a:pt x="80301" y="1"/>
                    <a:pt x="79094" y="335"/>
                    <a:pt x="78019" y="1035"/>
                  </a:cubicBezTo>
                  <a:lnTo>
                    <a:pt x="7398" y="47020"/>
                  </a:lnTo>
                  <a:lnTo>
                    <a:pt x="0" y="56026"/>
                  </a:lnTo>
                  <a:lnTo>
                    <a:pt x="644" y="57313"/>
                  </a:lnTo>
                  <a:lnTo>
                    <a:pt x="11097" y="54739"/>
                  </a:lnTo>
                  <a:lnTo>
                    <a:pt x="84707" y="11887"/>
                  </a:lnTo>
                  <a:cubicBezTo>
                    <a:pt x="87814" y="10078"/>
                    <a:pt x="88813" y="6058"/>
                    <a:pt x="86910" y="3005"/>
                  </a:cubicBezTo>
                  <a:cubicBezTo>
                    <a:pt x="85700" y="1063"/>
                    <a:pt x="83619" y="1"/>
                    <a:pt x="81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581;p43">
              <a:extLst>
                <a:ext uri="{FF2B5EF4-FFF2-40B4-BE49-F238E27FC236}">
                  <a16:creationId xmlns:a16="http://schemas.microsoft.com/office/drawing/2014/main" id="{142DE58B-B2A0-F1D2-CD81-AB9AD8FD73C1}"/>
                </a:ext>
              </a:extLst>
            </p:cNvPr>
            <p:cNvSpPr/>
            <p:nvPr/>
          </p:nvSpPr>
          <p:spPr>
            <a:xfrm>
              <a:off x="7856879" y="2151302"/>
              <a:ext cx="1568729" cy="1023796"/>
            </a:xfrm>
            <a:custGeom>
              <a:avLst/>
              <a:gdLst/>
              <a:ahLst/>
              <a:cxnLst/>
              <a:rect l="l" t="t" r="r" b="b"/>
              <a:pathLst>
                <a:path w="88729" h="57907" extrusionOk="0">
                  <a:moveTo>
                    <a:pt x="81801" y="592"/>
                  </a:moveTo>
                  <a:cubicBezTo>
                    <a:pt x="82243" y="592"/>
                    <a:pt x="82688" y="640"/>
                    <a:pt x="83131" y="738"/>
                  </a:cubicBezTo>
                  <a:cubicBezTo>
                    <a:pt x="84739" y="1095"/>
                    <a:pt x="86105" y="2062"/>
                    <a:pt x="86975" y="3459"/>
                  </a:cubicBezTo>
                  <a:cubicBezTo>
                    <a:pt x="87852" y="4867"/>
                    <a:pt x="88115" y="6529"/>
                    <a:pt x="87716" y="8139"/>
                  </a:cubicBezTo>
                  <a:cubicBezTo>
                    <a:pt x="87317" y="9749"/>
                    <a:pt x="86307" y="11095"/>
                    <a:pt x="84875" y="11930"/>
                  </a:cubicBezTo>
                  <a:lnTo>
                    <a:pt x="11301" y="54760"/>
                  </a:lnTo>
                  <a:lnTo>
                    <a:pt x="1118" y="57268"/>
                  </a:lnTo>
                  <a:lnTo>
                    <a:pt x="666" y="56364"/>
                  </a:lnTo>
                  <a:lnTo>
                    <a:pt x="7915" y="47541"/>
                  </a:lnTo>
                  <a:lnTo>
                    <a:pt x="78496" y="1579"/>
                  </a:lnTo>
                  <a:cubicBezTo>
                    <a:pt x="79496" y="928"/>
                    <a:pt x="80637" y="592"/>
                    <a:pt x="81801" y="592"/>
                  </a:cubicBezTo>
                  <a:close/>
                  <a:moveTo>
                    <a:pt x="81799" y="1"/>
                  </a:moveTo>
                  <a:cubicBezTo>
                    <a:pt x="80522" y="1"/>
                    <a:pt x="79271" y="369"/>
                    <a:pt x="78174" y="1085"/>
                  </a:cubicBezTo>
                  <a:lnTo>
                    <a:pt x="7553" y="47070"/>
                  </a:lnTo>
                  <a:cubicBezTo>
                    <a:pt x="7528" y="47087"/>
                    <a:pt x="7505" y="47107"/>
                    <a:pt x="7485" y="47131"/>
                  </a:cubicBezTo>
                  <a:lnTo>
                    <a:pt x="87" y="56136"/>
                  </a:lnTo>
                  <a:cubicBezTo>
                    <a:pt x="14" y="56227"/>
                    <a:pt x="0" y="56352"/>
                    <a:pt x="52" y="56456"/>
                  </a:cubicBezTo>
                  <a:lnTo>
                    <a:pt x="695" y="57743"/>
                  </a:lnTo>
                  <a:cubicBezTo>
                    <a:pt x="745" y="57844"/>
                    <a:pt x="848" y="57907"/>
                    <a:pt x="960" y="57907"/>
                  </a:cubicBezTo>
                  <a:cubicBezTo>
                    <a:pt x="984" y="57907"/>
                    <a:pt x="1008" y="57904"/>
                    <a:pt x="1030" y="57898"/>
                  </a:cubicBezTo>
                  <a:lnTo>
                    <a:pt x="11484" y="55324"/>
                  </a:lnTo>
                  <a:cubicBezTo>
                    <a:pt x="11512" y="55318"/>
                    <a:pt x="11538" y="55307"/>
                    <a:pt x="11562" y="55293"/>
                  </a:cubicBezTo>
                  <a:lnTo>
                    <a:pt x="85172" y="12441"/>
                  </a:lnTo>
                  <a:cubicBezTo>
                    <a:pt x="86744" y="11526"/>
                    <a:pt x="87852" y="10049"/>
                    <a:pt x="88290" y="8281"/>
                  </a:cubicBezTo>
                  <a:cubicBezTo>
                    <a:pt x="88728" y="6515"/>
                    <a:pt x="88439" y="4692"/>
                    <a:pt x="87477" y="3147"/>
                  </a:cubicBezTo>
                  <a:cubicBezTo>
                    <a:pt x="86521" y="1613"/>
                    <a:pt x="85023" y="553"/>
                    <a:pt x="83259" y="162"/>
                  </a:cubicBezTo>
                  <a:cubicBezTo>
                    <a:pt x="82773" y="54"/>
                    <a:pt x="82284" y="1"/>
                    <a:pt x="8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582;p43">
              <a:extLst>
                <a:ext uri="{FF2B5EF4-FFF2-40B4-BE49-F238E27FC236}">
                  <a16:creationId xmlns:a16="http://schemas.microsoft.com/office/drawing/2014/main" id="{B6B1747C-70B8-0FDC-AD17-64B8B0E4E801}"/>
                </a:ext>
              </a:extLst>
            </p:cNvPr>
            <p:cNvSpPr/>
            <p:nvPr/>
          </p:nvSpPr>
          <p:spPr>
            <a:xfrm>
              <a:off x="8604779" y="2692858"/>
              <a:ext cx="42414" cy="27298"/>
            </a:xfrm>
            <a:custGeom>
              <a:avLst/>
              <a:gdLst/>
              <a:ahLst/>
              <a:cxnLst/>
              <a:rect l="l" t="t" r="r" b="b"/>
              <a:pathLst>
                <a:path w="2399" h="1544" extrusionOk="0">
                  <a:moveTo>
                    <a:pt x="2399" y="0"/>
                  </a:moveTo>
                  <a:lnTo>
                    <a:pt x="0" y="154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583;p43">
              <a:extLst>
                <a:ext uri="{FF2B5EF4-FFF2-40B4-BE49-F238E27FC236}">
                  <a16:creationId xmlns:a16="http://schemas.microsoft.com/office/drawing/2014/main" id="{0CE7C844-1CA2-84A7-31BC-07221BFED653}"/>
                </a:ext>
              </a:extLst>
            </p:cNvPr>
            <p:cNvSpPr/>
            <p:nvPr/>
          </p:nvSpPr>
          <p:spPr>
            <a:xfrm>
              <a:off x="8599104" y="2687625"/>
              <a:ext cx="54048" cy="37764"/>
            </a:xfrm>
            <a:custGeom>
              <a:avLst/>
              <a:gdLst/>
              <a:ahLst/>
              <a:cxnLst/>
              <a:rect l="l" t="t" r="r" b="b"/>
              <a:pathLst>
                <a:path w="3057" h="2136" extrusionOk="0">
                  <a:moveTo>
                    <a:pt x="2719" y="0"/>
                  </a:moveTo>
                  <a:cubicBezTo>
                    <a:pt x="2664" y="0"/>
                    <a:pt x="2609" y="15"/>
                    <a:pt x="2560" y="47"/>
                  </a:cubicBezTo>
                  <a:lnTo>
                    <a:pt x="160" y="1592"/>
                  </a:lnTo>
                  <a:cubicBezTo>
                    <a:pt x="50" y="1662"/>
                    <a:pt x="0" y="1797"/>
                    <a:pt x="37" y="1923"/>
                  </a:cubicBezTo>
                  <a:cubicBezTo>
                    <a:pt x="73" y="2049"/>
                    <a:pt x="189" y="2136"/>
                    <a:pt x="320" y="2136"/>
                  </a:cubicBezTo>
                  <a:cubicBezTo>
                    <a:pt x="377" y="2136"/>
                    <a:pt x="432" y="2119"/>
                    <a:pt x="480" y="2088"/>
                  </a:cubicBezTo>
                  <a:lnTo>
                    <a:pt x="2879" y="544"/>
                  </a:lnTo>
                  <a:cubicBezTo>
                    <a:pt x="3017" y="456"/>
                    <a:pt x="3057" y="274"/>
                    <a:pt x="2969" y="136"/>
                  </a:cubicBezTo>
                  <a:cubicBezTo>
                    <a:pt x="2912" y="48"/>
                    <a:pt x="2816" y="0"/>
                    <a:pt x="2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584;p43">
              <a:extLst>
                <a:ext uri="{FF2B5EF4-FFF2-40B4-BE49-F238E27FC236}">
                  <a16:creationId xmlns:a16="http://schemas.microsoft.com/office/drawing/2014/main" id="{51827F6A-D895-91DF-415C-E3F77F122665}"/>
                </a:ext>
              </a:extLst>
            </p:cNvPr>
            <p:cNvSpPr/>
            <p:nvPr/>
          </p:nvSpPr>
          <p:spPr>
            <a:xfrm>
              <a:off x="8698978" y="2457767"/>
              <a:ext cx="313502" cy="201764"/>
            </a:xfrm>
            <a:custGeom>
              <a:avLst/>
              <a:gdLst/>
              <a:ahLst/>
              <a:cxnLst/>
              <a:rect l="l" t="t" r="r" b="b"/>
              <a:pathLst>
                <a:path w="17732" h="11412" extrusionOk="0">
                  <a:moveTo>
                    <a:pt x="17731" y="1"/>
                  </a:moveTo>
                  <a:lnTo>
                    <a:pt x="0" y="1141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585;p43">
              <a:extLst>
                <a:ext uri="{FF2B5EF4-FFF2-40B4-BE49-F238E27FC236}">
                  <a16:creationId xmlns:a16="http://schemas.microsoft.com/office/drawing/2014/main" id="{F8DE9866-619C-AAAE-1477-8497DE32B9F0}"/>
                </a:ext>
              </a:extLst>
            </p:cNvPr>
            <p:cNvSpPr/>
            <p:nvPr/>
          </p:nvSpPr>
          <p:spPr>
            <a:xfrm>
              <a:off x="8693320" y="2452516"/>
              <a:ext cx="325153" cy="212248"/>
            </a:xfrm>
            <a:custGeom>
              <a:avLst/>
              <a:gdLst/>
              <a:ahLst/>
              <a:cxnLst/>
              <a:rect l="l" t="t" r="r" b="b"/>
              <a:pathLst>
                <a:path w="18391" h="12005" extrusionOk="0">
                  <a:moveTo>
                    <a:pt x="18054" y="1"/>
                  </a:moveTo>
                  <a:cubicBezTo>
                    <a:pt x="17998" y="1"/>
                    <a:pt x="17941" y="17"/>
                    <a:pt x="17891" y="50"/>
                  </a:cubicBezTo>
                  <a:lnTo>
                    <a:pt x="160" y="11459"/>
                  </a:lnTo>
                  <a:cubicBezTo>
                    <a:pt x="51" y="11531"/>
                    <a:pt x="1" y="11665"/>
                    <a:pt x="37" y="11791"/>
                  </a:cubicBezTo>
                  <a:cubicBezTo>
                    <a:pt x="74" y="11917"/>
                    <a:pt x="189" y="12004"/>
                    <a:pt x="320" y="12004"/>
                  </a:cubicBezTo>
                  <a:cubicBezTo>
                    <a:pt x="377" y="12004"/>
                    <a:pt x="434" y="11988"/>
                    <a:pt x="480" y="11956"/>
                  </a:cubicBezTo>
                  <a:lnTo>
                    <a:pt x="18211" y="547"/>
                  </a:lnTo>
                  <a:cubicBezTo>
                    <a:pt x="18351" y="459"/>
                    <a:pt x="18391" y="275"/>
                    <a:pt x="18302" y="137"/>
                  </a:cubicBezTo>
                  <a:cubicBezTo>
                    <a:pt x="18246" y="49"/>
                    <a:pt x="18151" y="1"/>
                    <a:pt x="18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586;p43">
              <a:extLst>
                <a:ext uri="{FF2B5EF4-FFF2-40B4-BE49-F238E27FC236}">
                  <a16:creationId xmlns:a16="http://schemas.microsoft.com/office/drawing/2014/main" id="{169D26AB-B226-24B6-1A70-FB4256D26518}"/>
                </a:ext>
              </a:extLst>
            </p:cNvPr>
            <p:cNvSpPr/>
            <p:nvPr/>
          </p:nvSpPr>
          <p:spPr>
            <a:xfrm>
              <a:off x="7842134" y="3143769"/>
              <a:ext cx="56682" cy="30498"/>
            </a:xfrm>
            <a:custGeom>
              <a:avLst/>
              <a:gdLst/>
              <a:ahLst/>
              <a:cxnLst/>
              <a:rect l="l" t="t" r="r" b="b"/>
              <a:pathLst>
                <a:path w="3206" h="1725" extrusionOk="0">
                  <a:moveTo>
                    <a:pt x="1837" y="0"/>
                  </a:moveTo>
                  <a:cubicBezTo>
                    <a:pt x="1837" y="0"/>
                    <a:pt x="1" y="767"/>
                    <a:pt x="282" y="1537"/>
                  </a:cubicBezTo>
                  <a:cubicBezTo>
                    <a:pt x="330" y="1670"/>
                    <a:pt x="447" y="1724"/>
                    <a:pt x="608" y="1724"/>
                  </a:cubicBezTo>
                  <a:cubicBezTo>
                    <a:pt x="1389" y="1724"/>
                    <a:pt x="3205" y="442"/>
                    <a:pt x="3205" y="442"/>
                  </a:cubicBezTo>
                  <a:lnTo>
                    <a:pt x="1837"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587;p43">
              <a:extLst>
                <a:ext uri="{FF2B5EF4-FFF2-40B4-BE49-F238E27FC236}">
                  <a16:creationId xmlns:a16="http://schemas.microsoft.com/office/drawing/2014/main" id="{EFFEC552-F308-5328-4938-EE46F2E2D9C2}"/>
                </a:ext>
              </a:extLst>
            </p:cNvPr>
            <p:cNvSpPr/>
            <p:nvPr/>
          </p:nvSpPr>
          <p:spPr>
            <a:xfrm>
              <a:off x="7835858" y="3138518"/>
              <a:ext cx="69500" cy="40929"/>
            </a:xfrm>
            <a:custGeom>
              <a:avLst/>
              <a:gdLst/>
              <a:ahLst/>
              <a:cxnLst/>
              <a:rect l="l" t="t" r="r" b="b"/>
              <a:pathLst>
                <a:path w="3931" h="2315" extrusionOk="0">
                  <a:moveTo>
                    <a:pt x="2207" y="613"/>
                  </a:moveTo>
                  <a:lnTo>
                    <a:pt x="2889" y="834"/>
                  </a:lnTo>
                  <a:cubicBezTo>
                    <a:pt x="2062" y="1362"/>
                    <a:pt x="1268" y="1746"/>
                    <a:pt x="984" y="1746"/>
                  </a:cubicBezTo>
                  <a:cubicBezTo>
                    <a:pt x="955" y="1746"/>
                    <a:pt x="932" y="1742"/>
                    <a:pt x="914" y="1734"/>
                  </a:cubicBezTo>
                  <a:cubicBezTo>
                    <a:pt x="802" y="1427"/>
                    <a:pt x="1577" y="897"/>
                    <a:pt x="2207" y="613"/>
                  </a:cubicBezTo>
                  <a:close/>
                  <a:moveTo>
                    <a:pt x="2191" y="1"/>
                  </a:moveTo>
                  <a:cubicBezTo>
                    <a:pt x="2153" y="1"/>
                    <a:pt x="2114" y="9"/>
                    <a:pt x="2078" y="24"/>
                  </a:cubicBezTo>
                  <a:cubicBezTo>
                    <a:pt x="1728" y="170"/>
                    <a:pt x="1" y="949"/>
                    <a:pt x="359" y="1935"/>
                  </a:cubicBezTo>
                  <a:cubicBezTo>
                    <a:pt x="418" y="2103"/>
                    <a:pt x="555" y="2232"/>
                    <a:pt x="725" y="2283"/>
                  </a:cubicBezTo>
                  <a:cubicBezTo>
                    <a:pt x="793" y="2303"/>
                    <a:pt x="865" y="2314"/>
                    <a:pt x="936" y="2314"/>
                  </a:cubicBezTo>
                  <a:cubicBezTo>
                    <a:pt x="940" y="2314"/>
                    <a:pt x="944" y="2314"/>
                    <a:pt x="948" y="2314"/>
                  </a:cubicBezTo>
                  <a:cubicBezTo>
                    <a:pt x="1772" y="2314"/>
                    <a:pt x="3261" y="1313"/>
                    <a:pt x="3731" y="981"/>
                  </a:cubicBezTo>
                  <a:cubicBezTo>
                    <a:pt x="3930" y="840"/>
                    <a:pt x="3884" y="533"/>
                    <a:pt x="3652" y="458"/>
                  </a:cubicBezTo>
                  <a:lnTo>
                    <a:pt x="2282" y="15"/>
                  </a:lnTo>
                  <a:cubicBezTo>
                    <a:pt x="2253" y="6"/>
                    <a:pt x="2222" y="1"/>
                    <a:pt x="21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588;p43">
              <a:extLst>
                <a:ext uri="{FF2B5EF4-FFF2-40B4-BE49-F238E27FC236}">
                  <a16:creationId xmlns:a16="http://schemas.microsoft.com/office/drawing/2014/main" id="{78678CD9-CC79-AD2F-00D0-4F46053A866C}"/>
                </a:ext>
              </a:extLst>
            </p:cNvPr>
            <p:cNvSpPr/>
            <p:nvPr/>
          </p:nvSpPr>
          <p:spPr>
            <a:xfrm>
              <a:off x="7862466" y="2987884"/>
              <a:ext cx="196213" cy="181980"/>
            </a:xfrm>
            <a:custGeom>
              <a:avLst/>
              <a:gdLst/>
              <a:ahLst/>
              <a:cxnLst/>
              <a:rect l="l" t="t" r="r" b="b"/>
              <a:pathLst>
                <a:path w="11098" h="10293" extrusionOk="0">
                  <a:moveTo>
                    <a:pt x="7398" y="0"/>
                  </a:moveTo>
                  <a:lnTo>
                    <a:pt x="0" y="9006"/>
                  </a:lnTo>
                  <a:lnTo>
                    <a:pt x="644" y="10293"/>
                  </a:lnTo>
                  <a:lnTo>
                    <a:pt x="11097" y="7719"/>
                  </a:lnTo>
                  <a:cubicBezTo>
                    <a:pt x="5308" y="5468"/>
                    <a:pt x="7398" y="1"/>
                    <a:pt x="7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589;p43">
              <a:extLst>
                <a:ext uri="{FF2B5EF4-FFF2-40B4-BE49-F238E27FC236}">
                  <a16:creationId xmlns:a16="http://schemas.microsoft.com/office/drawing/2014/main" id="{64A1DECD-EE12-C406-8DA6-0C8605241037}"/>
                </a:ext>
              </a:extLst>
            </p:cNvPr>
            <p:cNvSpPr/>
            <p:nvPr/>
          </p:nvSpPr>
          <p:spPr>
            <a:xfrm>
              <a:off x="7856879" y="2982651"/>
              <a:ext cx="207157" cy="192447"/>
            </a:xfrm>
            <a:custGeom>
              <a:avLst/>
              <a:gdLst/>
              <a:ahLst/>
              <a:cxnLst/>
              <a:rect l="l" t="t" r="r" b="b"/>
              <a:pathLst>
                <a:path w="11717" h="10885" extrusionOk="0">
                  <a:moveTo>
                    <a:pt x="7140" y="1461"/>
                  </a:moveTo>
                  <a:lnTo>
                    <a:pt x="7140" y="1461"/>
                  </a:lnTo>
                  <a:cubicBezTo>
                    <a:pt x="6896" y="3171"/>
                    <a:pt x="7040" y="6197"/>
                    <a:pt x="10502" y="7936"/>
                  </a:cubicBezTo>
                  <a:lnTo>
                    <a:pt x="1118" y="10246"/>
                  </a:lnTo>
                  <a:lnTo>
                    <a:pt x="666" y="9342"/>
                  </a:lnTo>
                  <a:lnTo>
                    <a:pt x="7140" y="1461"/>
                  </a:lnTo>
                  <a:close/>
                  <a:moveTo>
                    <a:pt x="7714" y="1"/>
                  </a:moveTo>
                  <a:cubicBezTo>
                    <a:pt x="7628" y="1"/>
                    <a:pt x="7543" y="38"/>
                    <a:pt x="7485" y="109"/>
                  </a:cubicBezTo>
                  <a:lnTo>
                    <a:pt x="87" y="9114"/>
                  </a:lnTo>
                  <a:cubicBezTo>
                    <a:pt x="14" y="9205"/>
                    <a:pt x="0" y="9330"/>
                    <a:pt x="52" y="9434"/>
                  </a:cubicBezTo>
                  <a:lnTo>
                    <a:pt x="695" y="10721"/>
                  </a:lnTo>
                  <a:cubicBezTo>
                    <a:pt x="745" y="10822"/>
                    <a:pt x="848" y="10885"/>
                    <a:pt x="960" y="10885"/>
                  </a:cubicBezTo>
                  <a:cubicBezTo>
                    <a:pt x="984" y="10885"/>
                    <a:pt x="1008" y="10882"/>
                    <a:pt x="1030" y="10876"/>
                  </a:cubicBezTo>
                  <a:lnTo>
                    <a:pt x="11484" y="8302"/>
                  </a:lnTo>
                  <a:cubicBezTo>
                    <a:pt x="11610" y="8272"/>
                    <a:pt x="11700" y="8164"/>
                    <a:pt x="11708" y="8036"/>
                  </a:cubicBezTo>
                  <a:cubicBezTo>
                    <a:pt x="11717" y="7906"/>
                    <a:pt x="11641" y="7787"/>
                    <a:pt x="11520" y="7741"/>
                  </a:cubicBezTo>
                  <a:cubicBezTo>
                    <a:pt x="6080" y="5624"/>
                    <a:pt x="7911" y="614"/>
                    <a:pt x="7990" y="401"/>
                  </a:cubicBezTo>
                  <a:cubicBezTo>
                    <a:pt x="8042" y="266"/>
                    <a:pt x="7988" y="112"/>
                    <a:pt x="7863" y="41"/>
                  </a:cubicBezTo>
                  <a:cubicBezTo>
                    <a:pt x="7816" y="14"/>
                    <a:pt x="7765" y="1"/>
                    <a:pt x="7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590;p43">
              <a:extLst>
                <a:ext uri="{FF2B5EF4-FFF2-40B4-BE49-F238E27FC236}">
                  <a16:creationId xmlns:a16="http://schemas.microsoft.com/office/drawing/2014/main" id="{D699DCA1-8821-64D9-FC86-7875108F23C7}"/>
                </a:ext>
              </a:extLst>
            </p:cNvPr>
            <p:cNvSpPr/>
            <p:nvPr/>
          </p:nvSpPr>
          <p:spPr>
            <a:xfrm>
              <a:off x="9005531" y="2156570"/>
              <a:ext cx="427149" cy="344442"/>
            </a:xfrm>
            <a:custGeom>
              <a:avLst/>
              <a:gdLst/>
              <a:ahLst/>
              <a:cxnLst/>
              <a:rect l="l" t="t" r="r" b="b"/>
              <a:pathLst>
                <a:path w="24160" h="19482" extrusionOk="0">
                  <a:moveTo>
                    <a:pt x="16840" y="1"/>
                  </a:moveTo>
                  <a:cubicBezTo>
                    <a:pt x="15648" y="1"/>
                    <a:pt x="14441" y="335"/>
                    <a:pt x="13366" y="1035"/>
                  </a:cubicBezTo>
                  <a:lnTo>
                    <a:pt x="524" y="9397"/>
                  </a:lnTo>
                  <a:cubicBezTo>
                    <a:pt x="178" y="10277"/>
                    <a:pt x="0" y="11215"/>
                    <a:pt x="0" y="12162"/>
                  </a:cubicBezTo>
                  <a:cubicBezTo>
                    <a:pt x="0" y="16194"/>
                    <a:pt x="3137" y="19465"/>
                    <a:pt x="7011" y="19482"/>
                  </a:cubicBezTo>
                  <a:lnTo>
                    <a:pt x="20054" y="11887"/>
                  </a:lnTo>
                  <a:cubicBezTo>
                    <a:pt x="23163" y="10078"/>
                    <a:pt x="24160" y="6058"/>
                    <a:pt x="22257" y="3005"/>
                  </a:cubicBezTo>
                  <a:cubicBezTo>
                    <a:pt x="21047" y="1063"/>
                    <a:pt x="18966" y="1"/>
                    <a:pt x="168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591;p43">
              <a:extLst>
                <a:ext uri="{FF2B5EF4-FFF2-40B4-BE49-F238E27FC236}">
                  <a16:creationId xmlns:a16="http://schemas.microsoft.com/office/drawing/2014/main" id="{BFAB58A8-FA40-7158-B6F5-5B8B55EA29B7}"/>
                </a:ext>
              </a:extLst>
            </p:cNvPr>
            <p:cNvSpPr/>
            <p:nvPr/>
          </p:nvSpPr>
          <p:spPr>
            <a:xfrm>
              <a:off x="9000280" y="2151302"/>
              <a:ext cx="425328" cy="354944"/>
            </a:xfrm>
            <a:custGeom>
              <a:avLst/>
              <a:gdLst/>
              <a:ahLst/>
              <a:cxnLst/>
              <a:rect l="l" t="t" r="r" b="b"/>
              <a:pathLst>
                <a:path w="24057" h="20076" extrusionOk="0">
                  <a:moveTo>
                    <a:pt x="17130" y="592"/>
                  </a:moveTo>
                  <a:cubicBezTo>
                    <a:pt x="17572" y="592"/>
                    <a:pt x="18017" y="640"/>
                    <a:pt x="18459" y="738"/>
                  </a:cubicBezTo>
                  <a:cubicBezTo>
                    <a:pt x="20067" y="1096"/>
                    <a:pt x="21433" y="2062"/>
                    <a:pt x="22303" y="3459"/>
                  </a:cubicBezTo>
                  <a:cubicBezTo>
                    <a:pt x="23180" y="4867"/>
                    <a:pt x="23443" y="6529"/>
                    <a:pt x="23044" y="8139"/>
                  </a:cubicBezTo>
                  <a:cubicBezTo>
                    <a:pt x="22645" y="9749"/>
                    <a:pt x="21635" y="11096"/>
                    <a:pt x="20203" y="11931"/>
                  </a:cubicBezTo>
                  <a:lnTo>
                    <a:pt x="7228" y="19483"/>
                  </a:lnTo>
                  <a:cubicBezTo>
                    <a:pt x="3562" y="19422"/>
                    <a:pt x="592" y="16290"/>
                    <a:pt x="592" y="12460"/>
                  </a:cubicBezTo>
                  <a:cubicBezTo>
                    <a:pt x="592" y="11581"/>
                    <a:pt x="751" y="10711"/>
                    <a:pt x="1062" y="9890"/>
                  </a:cubicBezTo>
                  <a:lnTo>
                    <a:pt x="13824" y="1579"/>
                  </a:lnTo>
                  <a:cubicBezTo>
                    <a:pt x="14825" y="929"/>
                    <a:pt x="15966" y="592"/>
                    <a:pt x="17130" y="592"/>
                  </a:cubicBezTo>
                  <a:close/>
                  <a:moveTo>
                    <a:pt x="17127" y="1"/>
                  </a:moveTo>
                  <a:cubicBezTo>
                    <a:pt x="15850" y="1"/>
                    <a:pt x="14599" y="369"/>
                    <a:pt x="13502" y="1085"/>
                  </a:cubicBezTo>
                  <a:lnTo>
                    <a:pt x="660" y="9447"/>
                  </a:lnTo>
                  <a:cubicBezTo>
                    <a:pt x="607" y="9481"/>
                    <a:pt x="568" y="9529"/>
                    <a:pt x="546" y="9587"/>
                  </a:cubicBezTo>
                  <a:cubicBezTo>
                    <a:pt x="185" y="10501"/>
                    <a:pt x="0" y="11477"/>
                    <a:pt x="2" y="12460"/>
                  </a:cubicBezTo>
                  <a:cubicBezTo>
                    <a:pt x="2" y="16642"/>
                    <a:pt x="3278" y="20058"/>
                    <a:pt x="7305" y="20076"/>
                  </a:cubicBezTo>
                  <a:lnTo>
                    <a:pt x="7306" y="20076"/>
                  </a:lnTo>
                  <a:cubicBezTo>
                    <a:pt x="7358" y="20074"/>
                    <a:pt x="7410" y="20062"/>
                    <a:pt x="7455" y="20035"/>
                  </a:cubicBezTo>
                  <a:lnTo>
                    <a:pt x="20500" y="12441"/>
                  </a:lnTo>
                  <a:cubicBezTo>
                    <a:pt x="22072" y="11526"/>
                    <a:pt x="23179" y="10049"/>
                    <a:pt x="23618" y="8281"/>
                  </a:cubicBezTo>
                  <a:cubicBezTo>
                    <a:pt x="24056" y="6515"/>
                    <a:pt x="23767" y="4692"/>
                    <a:pt x="22805" y="3147"/>
                  </a:cubicBezTo>
                  <a:cubicBezTo>
                    <a:pt x="21849" y="1613"/>
                    <a:pt x="20351" y="553"/>
                    <a:pt x="18587" y="162"/>
                  </a:cubicBezTo>
                  <a:cubicBezTo>
                    <a:pt x="18101" y="54"/>
                    <a:pt x="17612" y="1"/>
                    <a:pt x="17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592;p43">
              <a:extLst>
                <a:ext uri="{FF2B5EF4-FFF2-40B4-BE49-F238E27FC236}">
                  <a16:creationId xmlns:a16="http://schemas.microsoft.com/office/drawing/2014/main" id="{A489921B-F26E-6815-9E50-42C492192284}"/>
                </a:ext>
              </a:extLst>
            </p:cNvPr>
            <p:cNvSpPr/>
            <p:nvPr/>
          </p:nvSpPr>
          <p:spPr>
            <a:xfrm>
              <a:off x="9056680" y="2156570"/>
              <a:ext cx="376001" cy="310974"/>
            </a:xfrm>
            <a:custGeom>
              <a:avLst/>
              <a:gdLst/>
              <a:ahLst/>
              <a:cxnLst/>
              <a:rect l="l" t="t" r="r" b="b"/>
              <a:pathLst>
                <a:path w="21267" h="17589" extrusionOk="0">
                  <a:moveTo>
                    <a:pt x="13947" y="1"/>
                  </a:moveTo>
                  <a:cubicBezTo>
                    <a:pt x="12755" y="1"/>
                    <a:pt x="11548" y="335"/>
                    <a:pt x="10473" y="1035"/>
                  </a:cubicBezTo>
                  <a:lnTo>
                    <a:pt x="715" y="7389"/>
                  </a:lnTo>
                  <a:cubicBezTo>
                    <a:pt x="245" y="8362"/>
                    <a:pt x="1" y="9430"/>
                    <a:pt x="2" y="10513"/>
                  </a:cubicBezTo>
                  <a:cubicBezTo>
                    <a:pt x="2" y="14421"/>
                    <a:pt x="3098" y="17588"/>
                    <a:pt x="6918" y="17588"/>
                  </a:cubicBezTo>
                  <a:cubicBezTo>
                    <a:pt x="7080" y="17588"/>
                    <a:pt x="7240" y="17582"/>
                    <a:pt x="7400" y="17571"/>
                  </a:cubicBezTo>
                  <a:lnTo>
                    <a:pt x="17161" y="11887"/>
                  </a:lnTo>
                  <a:cubicBezTo>
                    <a:pt x="20270" y="10078"/>
                    <a:pt x="21267" y="6058"/>
                    <a:pt x="19364" y="3005"/>
                  </a:cubicBezTo>
                  <a:cubicBezTo>
                    <a:pt x="18154" y="1063"/>
                    <a:pt x="16073" y="1"/>
                    <a:pt x="13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593;p43">
              <a:extLst>
                <a:ext uri="{FF2B5EF4-FFF2-40B4-BE49-F238E27FC236}">
                  <a16:creationId xmlns:a16="http://schemas.microsoft.com/office/drawing/2014/main" id="{0F22F27C-FEFC-468B-9020-D760930F77B0}"/>
                </a:ext>
              </a:extLst>
            </p:cNvPr>
            <p:cNvSpPr/>
            <p:nvPr/>
          </p:nvSpPr>
          <p:spPr>
            <a:xfrm>
              <a:off x="9051429" y="2151302"/>
              <a:ext cx="374180" cy="321475"/>
            </a:xfrm>
            <a:custGeom>
              <a:avLst/>
              <a:gdLst/>
              <a:ahLst/>
              <a:cxnLst/>
              <a:rect l="l" t="t" r="r" b="b"/>
              <a:pathLst>
                <a:path w="21164" h="18183" extrusionOk="0">
                  <a:moveTo>
                    <a:pt x="14238" y="592"/>
                  </a:moveTo>
                  <a:cubicBezTo>
                    <a:pt x="14680" y="592"/>
                    <a:pt x="15125" y="640"/>
                    <a:pt x="15567" y="738"/>
                  </a:cubicBezTo>
                  <a:cubicBezTo>
                    <a:pt x="17175" y="1096"/>
                    <a:pt x="18540" y="2062"/>
                    <a:pt x="19411" y="3459"/>
                  </a:cubicBezTo>
                  <a:cubicBezTo>
                    <a:pt x="20288" y="4867"/>
                    <a:pt x="20552" y="6529"/>
                    <a:pt x="20152" y="8139"/>
                  </a:cubicBezTo>
                  <a:cubicBezTo>
                    <a:pt x="19753" y="9749"/>
                    <a:pt x="18744" y="11095"/>
                    <a:pt x="17310" y="11931"/>
                  </a:cubicBezTo>
                  <a:lnTo>
                    <a:pt x="7609" y="17578"/>
                  </a:lnTo>
                  <a:cubicBezTo>
                    <a:pt x="7478" y="17587"/>
                    <a:pt x="7347" y="17590"/>
                    <a:pt x="7215" y="17590"/>
                  </a:cubicBezTo>
                  <a:cubicBezTo>
                    <a:pt x="3565" y="17590"/>
                    <a:pt x="595" y="14549"/>
                    <a:pt x="595" y="10811"/>
                  </a:cubicBezTo>
                  <a:cubicBezTo>
                    <a:pt x="592" y="9801"/>
                    <a:pt x="814" y="8802"/>
                    <a:pt x="1243" y="7888"/>
                  </a:cubicBezTo>
                  <a:lnTo>
                    <a:pt x="10933" y="1579"/>
                  </a:lnTo>
                  <a:cubicBezTo>
                    <a:pt x="11933" y="929"/>
                    <a:pt x="13074" y="592"/>
                    <a:pt x="14238" y="592"/>
                  </a:cubicBezTo>
                  <a:close/>
                  <a:moveTo>
                    <a:pt x="14234" y="1"/>
                  </a:moveTo>
                  <a:cubicBezTo>
                    <a:pt x="12957" y="1"/>
                    <a:pt x="11706" y="369"/>
                    <a:pt x="10609" y="1085"/>
                  </a:cubicBezTo>
                  <a:lnTo>
                    <a:pt x="850" y="7439"/>
                  </a:lnTo>
                  <a:cubicBezTo>
                    <a:pt x="805" y="7468"/>
                    <a:pt x="769" y="7509"/>
                    <a:pt x="746" y="7558"/>
                  </a:cubicBezTo>
                  <a:cubicBezTo>
                    <a:pt x="255" y="8572"/>
                    <a:pt x="1" y="9684"/>
                    <a:pt x="4" y="10811"/>
                  </a:cubicBezTo>
                  <a:cubicBezTo>
                    <a:pt x="4" y="14875"/>
                    <a:pt x="3239" y="18182"/>
                    <a:pt x="7215" y="18182"/>
                  </a:cubicBezTo>
                  <a:cubicBezTo>
                    <a:pt x="7383" y="18182"/>
                    <a:pt x="7551" y="18176"/>
                    <a:pt x="7717" y="18163"/>
                  </a:cubicBezTo>
                  <a:cubicBezTo>
                    <a:pt x="7762" y="18161"/>
                    <a:pt x="7805" y="18147"/>
                    <a:pt x="7846" y="18124"/>
                  </a:cubicBezTo>
                  <a:lnTo>
                    <a:pt x="17607" y="12441"/>
                  </a:lnTo>
                  <a:cubicBezTo>
                    <a:pt x="19179" y="11526"/>
                    <a:pt x="20286" y="10049"/>
                    <a:pt x="20725" y="8281"/>
                  </a:cubicBezTo>
                  <a:cubicBezTo>
                    <a:pt x="21163" y="6515"/>
                    <a:pt x="20874" y="4692"/>
                    <a:pt x="19912" y="3147"/>
                  </a:cubicBezTo>
                  <a:cubicBezTo>
                    <a:pt x="18956" y="1612"/>
                    <a:pt x="17458" y="553"/>
                    <a:pt x="15694" y="162"/>
                  </a:cubicBezTo>
                  <a:cubicBezTo>
                    <a:pt x="15208" y="54"/>
                    <a:pt x="14719" y="1"/>
                    <a:pt x="14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594;p43">
              <a:extLst>
                <a:ext uri="{FF2B5EF4-FFF2-40B4-BE49-F238E27FC236}">
                  <a16:creationId xmlns:a16="http://schemas.microsoft.com/office/drawing/2014/main" id="{E791D065-8009-66A7-A425-5BEE1F762AF6}"/>
                </a:ext>
              </a:extLst>
            </p:cNvPr>
            <p:cNvSpPr/>
            <p:nvPr/>
          </p:nvSpPr>
          <p:spPr>
            <a:xfrm>
              <a:off x="8597990" y="2534251"/>
              <a:ext cx="31700" cy="62676"/>
            </a:xfrm>
            <a:custGeom>
              <a:avLst/>
              <a:gdLst/>
              <a:ahLst/>
              <a:cxnLst/>
              <a:rect l="l" t="t" r="r" b="b"/>
              <a:pathLst>
                <a:path w="1793" h="3545" extrusionOk="0">
                  <a:moveTo>
                    <a:pt x="1793" y="1"/>
                  </a:moveTo>
                  <a:cubicBezTo>
                    <a:pt x="1793" y="1"/>
                    <a:pt x="364" y="1"/>
                    <a:pt x="364" y="652"/>
                  </a:cubicBezTo>
                  <a:cubicBezTo>
                    <a:pt x="364" y="1291"/>
                    <a:pt x="0" y="3544"/>
                    <a:pt x="778" y="3544"/>
                  </a:cubicBezTo>
                  <a:cubicBezTo>
                    <a:pt x="791" y="3544"/>
                    <a:pt x="803" y="3544"/>
                    <a:pt x="816" y="3542"/>
                  </a:cubicBezTo>
                  <a:cubicBezTo>
                    <a:pt x="1642" y="3471"/>
                    <a:pt x="1568" y="2025"/>
                    <a:pt x="1643" y="1519"/>
                  </a:cubicBezTo>
                  <a:cubicBezTo>
                    <a:pt x="1717" y="1012"/>
                    <a:pt x="1793" y="1"/>
                    <a:pt x="1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595;p43">
              <a:extLst>
                <a:ext uri="{FF2B5EF4-FFF2-40B4-BE49-F238E27FC236}">
                  <a16:creationId xmlns:a16="http://schemas.microsoft.com/office/drawing/2014/main" id="{683B97CD-22AE-F6C1-EABE-4A40F45CD404}"/>
                </a:ext>
              </a:extLst>
            </p:cNvPr>
            <p:cNvSpPr/>
            <p:nvPr/>
          </p:nvSpPr>
          <p:spPr>
            <a:xfrm>
              <a:off x="8596487" y="2529017"/>
              <a:ext cx="38648" cy="73142"/>
            </a:xfrm>
            <a:custGeom>
              <a:avLst/>
              <a:gdLst/>
              <a:ahLst/>
              <a:cxnLst/>
              <a:rect l="l" t="t" r="r" b="b"/>
              <a:pathLst>
                <a:path w="2186" h="4137" extrusionOk="0">
                  <a:moveTo>
                    <a:pt x="1556" y="612"/>
                  </a:moveTo>
                  <a:cubicBezTo>
                    <a:pt x="1527" y="949"/>
                    <a:pt x="1480" y="1462"/>
                    <a:pt x="1436" y="1771"/>
                  </a:cubicBezTo>
                  <a:cubicBezTo>
                    <a:pt x="1421" y="1868"/>
                    <a:pt x="1411" y="1995"/>
                    <a:pt x="1401" y="2141"/>
                  </a:cubicBezTo>
                  <a:cubicBezTo>
                    <a:pt x="1364" y="2652"/>
                    <a:pt x="1304" y="3507"/>
                    <a:pt x="828" y="3530"/>
                  </a:cubicBezTo>
                  <a:cubicBezTo>
                    <a:pt x="579" y="3284"/>
                    <a:pt x="673" y="2044"/>
                    <a:pt x="713" y="1515"/>
                  </a:cubicBezTo>
                  <a:cubicBezTo>
                    <a:pt x="730" y="1281"/>
                    <a:pt x="745" y="1081"/>
                    <a:pt x="745" y="948"/>
                  </a:cubicBezTo>
                  <a:cubicBezTo>
                    <a:pt x="745" y="789"/>
                    <a:pt x="1133" y="658"/>
                    <a:pt x="1556" y="612"/>
                  </a:cubicBezTo>
                  <a:close/>
                  <a:moveTo>
                    <a:pt x="1878" y="1"/>
                  </a:moveTo>
                  <a:cubicBezTo>
                    <a:pt x="1700" y="1"/>
                    <a:pt x="153" y="27"/>
                    <a:pt x="153" y="946"/>
                  </a:cubicBezTo>
                  <a:cubicBezTo>
                    <a:pt x="153" y="1070"/>
                    <a:pt x="138" y="1254"/>
                    <a:pt x="123" y="1470"/>
                  </a:cubicBezTo>
                  <a:cubicBezTo>
                    <a:pt x="39" y="2587"/>
                    <a:pt x="1" y="3545"/>
                    <a:pt x="411" y="3950"/>
                  </a:cubicBezTo>
                  <a:cubicBezTo>
                    <a:pt x="530" y="4070"/>
                    <a:pt x="690" y="4137"/>
                    <a:pt x="858" y="4137"/>
                  </a:cubicBezTo>
                  <a:cubicBezTo>
                    <a:pt x="860" y="4137"/>
                    <a:pt x="862" y="4137"/>
                    <a:pt x="863" y="4137"/>
                  </a:cubicBezTo>
                  <a:cubicBezTo>
                    <a:pt x="883" y="4137"/>
                    <a:pt x="905" y="4136"/>
                    <a:pt x="926" y="4133"/>
                  </a:cubicBezTo>
                  <a:cubicBezTo>
                    <a:pt x="1857" y="4052"/>
                    <a:pt x="1940" y="2883"/>
                    <a:pt x="1990" y="2184"/>
                  </a:cubicBezTo>
                  <a:cubicBezTo>
                    <a:pt x="1999" y="2056"/>
                    <a:pt x="2006" y="1942"/>
                    <a:pt x="2019" y="1858"/>
                  </a:cubicBezTo>
                  <a:cubicBezTo>
                    <a:pt x="2096" y="1347"/>
                    <a:pt x="2169" y="360"/>
                    <a:pt x="2173" y="318"/>
                  </a:cubicBezTo>
                  <a:cubicBezTo>
                    <a:pt x="2185" y="147"/>
                    <a:pt x="2049" y="1"/>
                    <a:pt x="1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596;p43">
              <a:extLst>
                <a:ext uri="{FF2B5EF4-FFF2-40B4-BE49-F238E27FC236}">
                  <a16:creationId xmlns:a16="http://schemas.microsoft.com/office/drawing/2014/main" id="{BF754E6E-EB9C-C494-FDA7-A2A3AD2A0CF4}"/>
                </a:ext>
              </a:extLst>
            </p:cNvPr>
            <p:cNvSpPr/>
            <p:nvPr/>
          </p:nvSpPr>
          <p:spPr>
            <a:xfrm>
              <a:off x="8619241" y="2490882"/>
              <a:ext cx="38100" cy="86950"/>
            </a:xfrm>
            <a:custGeom>
              <a:avLst/>
              <a:gdLst/>
              <a:ahLst/>
              <a:cxnLst/>
              <a:rect l="l" t="t" r="r" b="b"/>
              <a:pathLst>
                <a:path w="2155" h="4918" extrusionOk="0">
                  <a:moveTo>
                    <a:pt x="1479" y="1"/>
                  </a:moveTo>
                  <a:cubicBezTo>
                    <a:pt x="1123" y="1"/>
                    <a:pt x="731" y="99"/>
                    <a:pt x="583" y="492"/>
                  </a:cubicBezTo>
                  <a:cubicBezTo>
                    <a:pt x="291" y="1269"/>
                    <a:pt x="1" y="4917"/>
                    <a:pt x="844" y="4917"/>
                  </a:cubicBezTo>
                  <a:cubicBezTo>
                    <a:pt x="855" y="4917"/>
                    <a:pt x="867" y="4916"/>
                    <a:pt x="878" y="4915"/>
                  </a:cubicBezTo>
                  <a:cubicBezTo>
                    <a:pt x="1762" y="4817"/>
                    <a:pt x="1958" y="1475"/>
                    <a:pt x="2155" y="99"/>
                  </a:cubicBezTo>
                  <a:cubicBezTo>
                    <a:pt x="2155" y="99"/>
                    <a:pt x="1835" y="1"/>
                    <a:pt x="14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597;p43">
              <a:extLst>
                <a:ext uri="{FF2B5EF4-FFF2-40B4-BE49-F238E27FC236}">
                  <a16:creationId xmlns:a16="http://schemas.microsoft.com/office/drawing/2014/main" id="{D208E211-0B04-0ABC-B467-AE384F3ECF68}"/>
                </a:ext>
              </a:extLst>
            </p:cNvPr>
            <p:cNvSpPr/>
            <p:nvPr/>
          </p:nvSpPr>
          <p:spPr>
            <a:xfrm>
              <a:off x="8614450" y="2485613"/>
              <a:ext cx="48408" cy="97434"/>
            </a:xfrm>
            <a:custGeom>
              <a:avLst/>
              <a:gdLst/>
              <a:ahLst/>
              <a:cxnLst/>
              <a:rect l="l" t="t" r="r" b="b"/>
              <a:pathLst>
                <a:path w="2738" h="5511" extrusionOk="0">
                  <a:moveTo>
                    <a:pt x="1745" y="594"/>
                  </a:moveTo>
                  <a:cubicBezTo>
                    <a:pt x="1863" y="595"/>
                    <a:pt x="1981" y="606"/>
                    <a:pt x="2097" y="627"/>
                  </a:cubicBezTo>
                  <a:cubicBezTo>
                    <a:pt x="2074" y="812"/>
                    <a:pt x="2050" y="1019"/>
                    <a:pt x="2024" y="1241"/>
                  </a:cubicBezTo>
                  <a:cubicBezTo>
                    <a:pt x="1922" y="2136"/>
                    <a:pt x="1611" y="4863"/>
                    <a:pt x="1124" y="4920"/>
                  </a:cubicBezTo>
                  <a:cubicBezTo>
                    <a:pt x="731" y="4707"/>
                    <a:pt x="799" y="1776"/>
                    <a:pt x="1130" y="893"/>
                  </a:cubicBezTo>
                  <a:cubicBezTo>
                    <a:pt x="1218" y="657"/>
                    <a:pt x="1484" y="594"/>
                    <a:pt x="1743" y="594"/>
                  </a:cubicBezTo>
                  <a:close/>
                  <a:moveTo>
                    <a:pt x="1760" y="0"/>
                  </a:moveTo>
                  <a:cubicBezTo>
                    <a:pt x="1275" y="0"/>
                    <a:pt x="774" y="159"/>
                    <a:pt x="576" y="687"/>
                  </a:cubicBezTo>
                  <a:cubicBezTo>
                    <a:pt x="314" y="1388"/>
                    <a:pt x="1" y="4450"/>
                    <a:pt x="630" y="5257"/>
                  </a:cubicBezTo>
                  <a:cubicBezTo>
                    <a:pt x="759" y="5422"/>
                    <a:pt x="927" y="5510"/>
                    <a:pt x="1114" y="5510"/>
                  </a:cubicBezTo>
                  <a:cubicBezTo>
                    <a:pt x="1135" y="5510"/>
                    <a:pt x="1158" y="5509"/>
                    <a:pt x="1179" y="5506"/>
                  </a:cubicBezTo>
                  <a:cubicBezTo>
                    <a:pt x="2073" y="5407"/>
                    <a:pt x="2346" y="3626"/>
                    <a:pt x="2612" y="1308"/>
                  </a:cubicBezTo>
                  <a:cubicBezTo>
                    <a:pt x="2649" y="977"/>
                    <a:pt x="2684" y="678"/>
                    <a:pt x="2718" y="439"/>
                  </a:cubicBezTo>
                  <a:cubicBezTo>
                    <a:pt x="2738" y="295"/>
                    <a:pt x="2651" y="157"/>
                    <a:pt x="2513" y="114"/>
                  </a:cubicBezTo>
                  <a:cubicBezTo>
                    <a:pt x="2305" y="51"/>
                    <a:pt x="2035" y="0"/>
                    <a:pt x="1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598;p43">
              <a:extLst>
                <a:ext uri="{FF2B5EF4-FFF2-40B4-BE49-F238E27FC236}">
                  <a16:creationId xmlns:a16="http://schemas.microsoft.com/office/drawing/2014/main" id="{1486C845-A8A6-BA2F-9EA6-D5823F59DF5B}"/>
                </a:ext>
              </a:extLst>
            </p:cNvPr>
            <p:cNvSpPr/>
            <p:nvPr/>
          </p:nvSpPr>
          <p:spPr>
            <a:xfrm>
              <a:off x="8646910" y="2484941"/>
              <a:ext cx="45172" cy="80674"/>
            </a:xfrm>
            <a:custGeom>
              <a:avLst/>
              <a:gdLst/>
              <a:ahLst/>
              <a:cxnLst/>
              <a:rect l="l" t="t" r="r" b="b"/>
              <a:pathLst>
                <a:path w="2555" h="4563" extrusionOk="0">
                  <a:moveTo>
                    <a:pt x="1224" y="1"/>
                  </a:moveTo>
                  <a:cubicBezTo>
                    <a:pt x="969" y="1"/>
                    <a:pt x="736" y="114"/>
                    <a:pt x="590" y="435"/>
                  </a:cubicBezTo>
                  <a:cubicBezTo>
                    <a:pt x="99" y="1516"/>
                    <a:pt x="0" y="4562"/>
                    <a:pt x="590" y="4562"/>
                  </a:cubicBezTo>
                  <a:cubicBezTo>
                    <a:pt x="1180" y="4562"/>
                    <a:pt x="2064" y="3285"/>
                    <a:pt x="2260" y="2597"/>
                  </a:cubicBezTo>
                  <a:cubicBezTo>
                    <a:pt x="2457" y="1908"/>
                    <a:pt x="2555" y="632"/>
                    <a:pt x="2555" y="632"/>
                  </a:cubicBezTo>
                  <a:cubicBezTo>
                    <a:pt x="2555" y="632"/>
                    <a:pt x="1828" y="1"/>
                    <a:pt x="1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599;p43">
              <a:extLst>
                <a:ext uri="{FF2B5EF4-FFF2-40B4-BE49-F238E27FC236}">
                  <a16:creationId xmlns:a16="http://schemas.microsoft.com/office/drawing/2014/main" id="{EFB90B22-3382-531E-FB7F-40469AD50B7C}"/>
                </a:ext>
              </a:extLst>
            </p:cNvPr>
            <p:cNvSpPr/>
            <p:nvPr/>
          </p:nvSpPr>
          <p:spPr>
            <a:xfrm>
              <a:off x="8641695" y="2479725"/>
              <a:ext cx="55745" cy="91123"/>
            </a:xfrm>
            <a:custGeom>
              <a:avLst/>
              <a:gdLst/>
              <a:ahLst/>
              <a:cxnLst/>
              <a:rect l="l" t="t" r="r" b="b"/>
              <a:pathLst>
                <a:path w="3153" h="5154" extrusionOk="0">
                  <a:moveTo>
                    <a:pt x="1522" y="591"/>
                  </a:moveTo>
                  <a:cubicBezTo>
                    <a:pt x="1829" y="591"/>
                    <a:pt x="2261" y="841"/>
                    <a:pt x="2542" y="1058"/>
                  </a:cubicBezTo>
                  <a:cubicBezTo>
                    <a:pt x="2510" y="1412"/>
                    <a:pt x="2418" y="2297"/>
                    <a:pt x="2271" y="2812"/>
                  </a:cubicBezTo>
                  <a:cubicBezTo>
                    <a:pt x="2078" y="3484"/>
                    <a:pt x="1314" y="4470"/>
                    <a:pt x="935" y="4557"/>
                  </a:cubicBezTo>
                  <a:cubicBezTo>
                    <a:pt x="682" y="4161"/>
                    <a:pt x="702" y="1846"/>
                    <a:pt x="1154" y="854"/>
                  </a:cubicBezTo>
                  <a:cubicBezTo>
                    <a:pt x="1241" y="661"/>
                    <a:pt x="1348" y="617"/>
                    <a:pt x="1421" y="602"/>
                  </a:cubicBezTo>
                  <a:cubicBezTo>
                    <a:pt x="1454" y="594"/>
                    <a:pt x="1488" y="591"/>
                    <a:pt x="1522" y="591"/>
                  </a:cubicBezTo>
                  <a:close/>
                  <a:moveTo>
                    <a:pt x="1519" y="0"/>
                  </a:moveTo>
                  <a:cubicBezTo>
                    <a:pt x="1444" y="0"/>
                    <a:pt x="1369" y="8"/>
                    <a:pt x="1296" y="24"/>
                  </a:cubicBezTo>
                  <a:cubicBezTo>
                    <a:pt x="1086" y="69"/>
                    <a:pt x="798" y="208"/>
                    <a:pt x="617" y="607"/>
                  </a:cubicBezTo>
                  <a:cubicBezTo>
                    <a:pt x="167" y="1595"/>
                    <a:pt x="1" y="4191"/>
                    <a:pt x="453" y="4893"/>
                  </a:cubicBezTo>
                  <a:cubicBezTo>
                    <a:pt x="599" y="5119"/>
                    <a:pt x="786" y="5153"/>
                    <a:pt x="885" y="5153"/>
                  </a:cubicBezTo>
                  <a:cubicBezTo>
                    <a:pt x="1714" y="5153"/>
                    <a:pt x="2650" y="3639"/>
                    <a:pt x="2840" y="2974"/>
                  </a:cubicBezTo>
                  <a:cubicBezTo>
                    <a:pt x="3043" y="2265"/>
                    <a:pt x="3141" y="1002"/>
                    <a:pt x="3145" y="949"/>
                  </a:cubicBezTo>
                  <a:cubicBezTo>
                    <a:pt x="3152" y="855"/>
                    <a:pt x="3114" y="764"/>
                    <a:pt x="3044" y="703"/>
                  </a:cubicBezTo>
                  <a:cubicBezTo>
                    <a:pt x="2954" y="624"/>
                    <a:pt x="2210"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600;p43">
              <a:extLst>
                <a:ext uri="{FF2B5EF4-FFF2-40B4-BE49-F238E27FC236}">
                  <a16:creationId xmlns:a16="http://schemas.microsoft.com/office/drawing/2014/main" id="{594D38DC-894E-5BE8-7F77-0C9F857F89AC}"/>
                </a:ext>
              </a:extLst>
            </p:cNvPr>
            <p:cNvSpPr/>
            <p:nvPr/>
          </p:nvSpPr>
          <p:spPr>
            <a:xfrm>
              <a:off x="8664254" y="2483297"/>
              <a:ext cx="64338" cy="71728"/>
            </a:xfrm>
            <a:custGeom>
              <a:avLst/>
              <a:gdLst/>
              <a:ahLst/>
              <a:cxnLst/>
              <a:rect l="l" t="t" r="r" b="b"/>
              <a:pathLst>
                <a:path w="3639" h="4057" extrusionOk="0">
                  <a:moveTo>
                    <a:pt x="1585" y="0"/>
                  </a:moveTo>
                  <a:cubicBezTo>
                    <a:pt x="1538" y="0"/>
                    <a:pt x="1501" y="12"/>
                    <a:pt x="1476" y="37"/>
                  </a:cubicBezTo>
                  <a:cubicBezTo>
                    <a:pt x="1181" y="332"/>
                    <a:pt x="0" y="3359"/>
                    <a:pt x="887" y="3968"/>
                  </a:cubicBezTo>
                  <a:cubicBezTo>
                    <a:pt x="976" y="4029"/>
                    <a:pt x="1067" y="4057"/>
                    <a:pt x="1160" y="4057"/>
                  </a:cubicBezTo>
                  <a:cubicBezTo>
                    <a:pt x="1987" y="4057"/>
                    <a:pt x="2892" y="1860"/>
                    <a:pt x="2892" y="1860"/>
                  </a:cubicBezTo>
                  <a:lnTo>
                    <a:pt x="3639" y="1314"/>
                  </a:lnTo>
                  <a:cubicBezTo>
                    <a:pt x="3639" y="1314"/>
                    <a:pt x="2079"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601;p43">
              <a:extLst>
                <a:ext uri="{FF2B5EF4-FFF2-40B4-BE49-F238E27FC236}">
                  <a16:creationId xmlns:a16="http://schemas.microsoft.com/office/drawing/2014/main" id="{F9D385F8-4D8F-A229-87F9-91AA49299886}"/>
                </a:ext>
              </a:extLst>
            </p:cNvPr>
            <p:cNvSpPr/>
            <p:nvPr/>
          </p:nvSpPr>
          <p:spPr>
            <a:xfrm>
              <a:off x="8667278" y="2477993"/>
              <a:ext cx="67255" cy="82265"/>
            </a:xfrm>
            <a:custGeom>
              <a:avLst/>
              <a:gdLst/>
              <a:ahLst/>
              <a:cxnLst/>
              <a:rect l="l" t="t" r="r" b="b"/>
              <a:pathLst>
                <a:path w="3804" h="4653" extrusionOk="0">
                  <a:moveTo>
                    <a:pt x="1472" y="606"/>
                  </a:moveTo>
                  <a:cubicBezTo>
                    <a:pt x="1718" y="676"/>
                    <a:pt x="2342" y="1088"/>
                    <a:pt x="2984" y="1601"/>
                  </a:cubicBezTo>
                  <a:lnTo>
                    <a:pt x="2546" y="1922"/>
                  </a:lnTo>
                  <a:cubicBezTo>
                    <a:pt x="2502" y="1954"/>
                    <a:pt x="2468" y="1998"/>
                    <a:pt x="2448" y="2048"/>
                  </a:cubicBezTo>
                  <a:cubicBezTo>
                    <a:pt x="2138" y="2799"/>
                    <a:pt x="1501" y="3918"/>
                    <a:pt x="1054" y="4050"/>
                  </a:cubicBezTo>
                  <a:cubicBezTo>
                    <a:pt x="1031" y="4057"/>
                    <a:pt x="1010" y="4061"/>
                    <a:pt x="989" y="4061"/>
                  </a:cubicBezTo>
                  <a:cubicBezTo>
                    <a:pt x="952" y="4061"/>
                    <a:pt x="919" y="4049"/>
                    <a:pt x="883" y="4024"/>
                  </a:cubicBezTo>
                  <a:cubicBezTo>
                    <a:pt x="763" y="3942"/>
                    <a:pt x="718" y="3751"/>
                    <a:pt x="699" y="3605"/>
                  </a:cubicBezTo>
                  <a:cubicBezTo>
                    <a:pt x="587" y="2678"/>
                    <a:pt x="1233" y="993"/>
                    <a:pt x="1472" y="606"/>
                  </a:cubicBezTo>
                  <a:close/>
                  <a:moveTo>
                    <a:pt x="1390" y="0"/>
                  </a:moveTo>
                  <a:cubicBezTo>
                    <a:pt x="1223" y="0"/>
                    <a:pt x="1148" y="76"/>
                    <a:pt x="1097" y="127"/>
                  </a:cubicBezTo>
                  <a:cubicBezTo>
                    <a:pt x="780" y="444"/>
                    <a:pt x="0" y="2463"/>
                    <a:pt x="106" y="3611"/>
                  </a:cubicBezTo>
                  <a:cubicBezTo>
                    <a:pt x="145" y="4033"/>
                    <a:pt x="294" y="4336"/>
                    <a:pt x="548" y="4511"/>
                  </a:cubicBezTo>
                  <a:cubicBezTo>
                    <a:pt x="678" y="4602"/>
                    <a:pt x="831" y="4651"/>
                    <a:pt x="989" y="4652"/>
                  </a:cubicBezTo>
                  <a:cubicBezTo>
                    <a:pt x="1068" y="4652"/>
                    <a:pt x="1147" y="4639"/>
                    <a:pt x="1223" y="4617"/>
                  </a:cubicBezTo>
                  <a:cubicBezTo>
                    <a:pt x="2045" y="4373"/>
                    <a:pt x="2760" y="2823"/>
                    <a:pt x="2962" y="2351"/>
                  </a:cubicBezTo>
                  <a:lnTo>
                    <a:pt x="3643" y="1852"/>
                  </a:lnTo>
                  <a:cubicBezTo>
                    <a:pt x="3796" y="1739"/>
                    <a:pt x="3804" y="1511"/>
                    <a:pt x="3658" y="1387"/>
                  </a:cubicBezTo>
                  <a:cubicBezTo>
                    <a:pt x="2313" y="255"/>
                    <a:pt x="1697" y="0"/>
                    <a:pt x="1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602;p43">
              <a:extLst>
                <a:ext uri="{FF2B5EF4-FFF2-40B4-BE49-F238E27FC236}">
                  <a16:creationId xmlns:a16="http://schemas.microsoft.com/office/drawing/2014/main" id="{24BDD667-EDD7-F107-AE9C-44A2E3248637}"/>
                </a:ext>
              </a:extLst>
            </p:cNvPr>
            <p:cNvSpPr/>
            <p:nvPr/>
          </p:nvSpPr>
          <p:spPr>
            <a:xfrm>
              <a:off x="8247890" y="2513494"/>
              <a:ext cx="358727" cy="423772"/>
            </a:xfrm>
            <a:custGeom>
              <a:avLst/>
              <a:gdLst/>
              <a:ahLst/>
              <a:cxnLst/>
              <a:rect l="l" t="t" r="r" b="b"/>
              <a:pathLst>
                <a:path w="20290" h="23969" extrusionOk="0">
                  <a:moveTo>
                    <a:pt x="7449" y="0"/>
                  </a:moveTo>
                  <a:cubicBezTo>
                    <a:pt x="6618" y="0"/>
                    <a:pt x="5715" y="135"/>
                    <a:pt x="4730" y="419"/>
                  </a:cubicBezTo>
                  <a:cubicBezTo>
                    <a:pt x="0" y="1785"/>
                    <a:pt x="209" y="8934"/>
                    <a:pt x="209" y="8934"/>
                  </a:cubicBezTo>
                  <a:cubicBezTo>
                    <a:pt x="209" y="8934"/>
                    <a:pt x="420" y="12088"/>
                    <a:pt x="1261" y="12824"/>
                  </a:cubicBezTo>
                  <a:cubicBezTo>
                    <a:pt x="2102" y="13560"/>
                    <a:pt x="2628" y="14296"/>
                    <a:pt x="2628" y="14296"/>
                  </a:cubicBezTo>
                  <a:cubicBezTo>
                    <a:pt x="2628" y="14296"/>
                    <a:pt x="2838" y="15768"/>
                    <a:pt x="2838" y="16714"/>
                  </a:cubicBezTo>
                  <a:cubicBezTo>
                    <a:pt x="2838" y="17487"/>
                    <a:pt x="3260" y="17558"/>
                    <a:pt x="3700" y="17558"/>
                  </a:cubicBezTo>
                  <a:cubicBezTo>
                    <a:pt x="3799" y="17558"/>
                    <a:pt x="3898" y="17555"/>
                    <a:pt x="3994" y="17555"/>
                  </a:cubicBezTo>
                  <a:cubicBezTo>
                    <a:pt x="4520" y="17555"/>
                    <a:pt x="5466" y="19342"/>
                    <a:pt x="5992" y="20183"/>
                  </a:cubicBezTo>
                  <a:cubicBezTo>
                    <a:pt x="6517" y="21024"/>
                    <a:pt x="8620" y="22811"/>
                    <a:pt x="9566" y="23337"/>
                  </a:cubicBezTo>
                  <a:cubicBezTo>
                    <a:pt x="9676" y="23398"/>
                    <a:pt x="9795" y="23425"/>
                    <a:pt x="9918" y="23425"/>
                  </a:cubicBezTo>
                  <a:cubicBezTo>
                    <a:pt x="10857" y="23425"/>
                    <a:pt x="12089" y="21865"/>
                    <a:pt x="12089" y="21865"/>
                  </a:cubicBezTo>
                  <a:lnTo>
                    <a:pt x="12825" y="23968"/>
                  </a:lnTo>
                  <a:lnTo>
                    <a:pt x="20289" y="19132"/>
                  </a:lnTo>
                  <a:lnTo>
                    <a:pt x="16609" y="11983"/>
                  </a:lnTo>
                  <a:cubicBezTo>
                    <a:pt x="16609" y="11983"/>
                    <a:pt x="16505" y="8724"/>
                    <a:pt x="14402" y="4939"/>
                  </a:cubicBezTo>
                  <a:cubicBezTo>
                    <a:pt x="12737" y="1943"/>
                    <a:pt x="10611" y="0"/>
                    <a:pt x="7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603;p43">
              <a:extLst>
                <a:ext uri="{FF2B5EF4-FFF2-40B4-BE49-F238E27FC236}">
                  <a16:creationId xmlns:a16="http://schemas.microsoft.com/office/drawing/2014/main" id="{55D23AD0-B173-48DE-A622-4E385F926E0C}"/>
                </a:ext>
              </a:extLst>
            </p:cNvPr>
            <p:cNvSpPr/>
            <p:nvPr/>
          </p:nvSpPr>
          <p:spPr>
            <a:xfrm>
              <a:off x="8243541" y="2508243"/>
              <a:ext cx="368982" cy="434221"/>
            </a:xfrm>
            <a:custGeom>
              <a:avLst/>
              <a:gdLst/>
              <a:ahLst/>
              <a:cxnLst/>
              <a:rect l="l" t="t" r="r" b="b"/>
              <a:pathLst>
                <a:path w="20870" h="24560" extrusionOk="0">
                  <a:moveTo>
                    <a:pt x="7714" y="587"/>
                  </a:moveTo>
                  <a:cubicBezTo>
                    <a:pt x="10467" y="587"/>
                    <a:pt x="12587" y="2135"/>
                    <a:pt x="14390" y="5380"/>
                  </a:cubicBezTo>
                  <a:cubicBezTo>
                    <a:pt x="16430" y="9051"/>
                    <a:pt x="16561" y="12258"/>
                    <a:pt x="16561" y="12289"/>
                  </a:cubicBezTo>
                  <a:cubicBezTo>
                    <a:pt x="16563" y="12333"/>
                    <a:pt x="16575" y="12376"/>
                    <a:pt x="16595" y="12415"/>
                  </a:cubicBezTo>
                  <a:lnTo>
                    <a:pt x="20151" y="19326"/>
                  </a:lnTo>
                  <a:lnTo>
                    <a:pt x="13227" y="23812"/>
                  </a:lnTo>
                  <a:lnTo>
                    <a:pt x="12615" y="22064"/>
                  </a:lnTo>
                  <a:cubicBezTo>
                    <a:pt x="12578" y="21962"/>
                    <a:pt x="12490" y="21888"/>
                    <a:pt x="12385" y="21870"/>
                  </a:cubicBezTo>
                  <a:cubicBezTo>
                    <a:pt x="12368" y="21868"/>
                    <a:pt x="12352" y="21867"/>
                    <a:pt x="12335" y="21867"/>
                  </a:cubicBezTo>
                  <a:cubicBezTo>
                    <a:pt x="12245" y="21867"/>
                    <a:pt x="12160" y="21908"/>
                    <a:pt x="12104" y="21979"/>
                  </a:cubicBezTo>
                  <a:cubicBezTo>
                    <a:pt x="11695" y="22497"/>
                    <a:pt x="10762" y="23427"/>
                    <a:pt x="10172" y="23427"/>
                  </a:cubicBezTo>
                  <a:cubicBezTo>
                    <a:pt x="10094" y="23427"/>
                    <a:pt x="10021" y="23411"/>
                    <a:pt x="9957" y="23375"/>
                  </a:cubicBezTo>
                  <a:cubicBezTo>
                    <a:pt x="9036" y="22862"/>
                    <a:pt x="6978" y="21106"/>
                    <a:pt x="6490" y="20323"/>
                  </a:cubicBezTo>
                  <a:cubicBezTo>
                    <a:pt x="6395" y="20172"/>
                    <a:pt x="6287" y="19991"/>
                    <a:pt x="6170" y="19794"/>
                  </a:cubicBezTo>
                  <a:cubicBezTo>
                    <a:pt x="5367" y="18442"/>
                    <a:pt x="4798" y="17556"/>
                    <a:pt x="4241" y="17556"/>
                  </a:cubicBezTo>
                  <a:lnTo>
                    <a:pt x="4091" y="17557"/>
                  </a:lnTo>
                  <a:cubicBezTo>
                    <a:pt x="4045" y="17558"/>
                    <a:pt x="3998" y="17559"/>
                    <a:pt x="3951" y="17559"/>
                  </a:cubicBezTo>
                  <a:cubicBezTo>
                    <a:pt x="3761" y="17559"/>
                    <a:pt x="3583" y="17545"/>
                    <a:pt x="3496" y="17460"/>
                  </a:cubicBezTo>
                  <a:cubicBezTo>
                    <a:pt x="3400" y="17366"/>
                    <a:pt x="3380" y="17164"/>
                    <a:pt x="3380" y="17011"/>
                  </a:cubicBezTo>
                  <a:cubicBezTo>
                    <a:pt x="3380" y="16054"/>
                    <a:pt x="3176" y="14612"/>
                    <a:pt x="3167" y="14550"/>
                  </a:cubicBezTo>
                  <a:cubicBezTo>
                    <a:pt x="3161" y="14504"/>
                    <a:pt x="3142" y="14460"/>
                    <a:pt x="3116" y="14421"/>
                  </a:cubicBezTo>
                  <a:cubicBezTo>
                    <a:pt x="3093" y="14389"/>
                    <a:pt x="2559" y="13648"/>
                    <a:pt x="1703" y="12899"/>
                  </a:cubicBezTo>
                  <a:cubicBezTo>
                    <a:pt x="1159" y="12421"/>
                    <a:pt x="831" y="10391"/>
                    <a:pt x="752" y="9217"/>
                  </a:cubicBezTo>
                  <a:cubicBezTo>
                    <a:pt x="747" y="8999"/>
                    <a:pt x="656" y="2271"/>
                    <a:pt x="5060" y="1000"/>
                  </a:cubicBezTo>
                  <a:cubicBezTo>
                    <a:pt x="6007" y="726"/>
                    <a:pt x="6889" y="587"/>
                    <a:pt x="7714" y="587"/>
                  </a:cubicBezTo>
                  <a:close/>
                  <a:moveTo>
                    <a:pt x="7699" y="0"/>
                  </a:moveTo>
                  <a:cubicBezTo>
                    <a:pt x="6822" y="0"/>
                    <a:pt x="5890" y="145"/>
                    <a:pt x="4896" y="432"/>
                  </a:cubicBezTo>
                  <a:cubicBezTo>
                    <a:pt x="1" y="1847"/>
                    <a:pt x="153" y="8939"/>
                    <a:pt x="161" y="9240"/>
                  </a:cubicBezTo>
                  <a:lnTo>
                    <a:pt x="161" y="9251"/>
                  </a:lnTo>
                  <a:cubicBezTo>
                    <a:pt x="183" y="9586"/>
                    <a:pt x="406" y="12550"/>
                    <a:pt x="1313" y="13343"/>
                  </a:cubicBezTo>
                  <a:cubicBezTo>
                    <a:pt x="1782" y="13756"/>
                    <a:pt x="2210" y="14213"/>
                    <a:pt x="2592" y="14708"/>
                  </a:cubicBezTo>
                  <a:cubicBezTo>
                    <a:pt x="2633" y="15015"/>
                    <a:pt x="2788" y="16215"/>
                    <a:pt x="2788" y="17011"/>
                  </a:cubicBezTo>
                  <a:cubicBezTo>
                    <a:pt x="2788" y="17403"/>
                    <a:pt x="2884" y="17688"/>
                    <a:pt x="3080" y="17882"/>
                  </a:cubicBezTo>
                  <a:cubicBezTo>
                    <a:pt x="3326" y="18122"/>
                    <a:pt x="3662" y="18150"/>
                    <a:pt x="3959" y="18150"/>
                  </a:cubicBezTo>
                  <a:cubicBezTo>
                    <a:pt x="4008" y="18150"/>
                    <a:pt x="4055" y="18149"/>
                    <a:pt x="4101" y="18149"/>
                  </a:cubicBezTo>
                  <a:lnTo>
                    <a:pt x="4234" y="18146"/>
                  </a:lnTo>
                  <a:cubicBezTo>
                    <a:pt x="4537" y="18207"/>
                    <a:pt x="5325" y="19531"/>
                    <a:pt x="5661" y="20096"/>
                  </a:cubicBezTo>
                  <a:cubicBezTo>
                    <a:pt x="5781" y="20297"/>
                    <a:pt x="5892" y="20483"/>
                    <a:pt x="5987" y="20637"/>
                  </a:cubicBezTo>
                  <a:cubicBezTo>
                    <a:pt x="6535" y="21514"/>
                    <a:pt x="8650" y="23326"/>
                    <a:pt x="9669" y="23892"/>
                  </a:cubicBezTo>
                  <a:cubicBezTo>
                    <a:pt x="9825" y="23979"/>
                    <a:pt x="9990" y="24017"/>
                    <a:pt x="10159" y="24017"/>
                  </a:cubicBezTo>
                  <a:cubicBezTo>
                    <a:pt x="10923" y="24017"/>
                    <a:pt x="11762" y="23243"/>
                    <a:pt x="12226" y="22742"/>
                  </a:cubicBezTo>
                  <a:lnTo>
                    <a:pt x="12792" y="24362"/>
                  </a:lnTo>
                  <a:cubicBezTo>
                    <a:pt x="12834" y="24479"/>
                    <a:pt x="12944" y="24560"/>
                    <a:pt x="13069" y="24560"/>
                  </a:cubicBezTo>
                  <a:cubicBezTo>
                    <a:pt x="13070" y="24560"/>
                    <a:pt x="13071" y="24560"/>
                    <a:pt x="13072" y="24560"/>
                  </a:cubicBezTo>
                  <a:cubicBezTo>
                    <a:pt x="13129" y="24560"/>
                    <a:pt x="13184" y="24543"/>
                    <a:pt x="13233" y="24513"/>
                  </a:cubicBezTo>
                  <a:lnTo>
                    <a:pt x="20697" y="19677"/>
                  </a:lnTo>
                  <a:cubicBezTo>
                    <a:pt x="20825" y="19595"/>
                    <a:pt x="20869" y="19429"/>
                    <a:pt x="20799" y="19294"/>
                  </a:cubicBezTo>
                  <a:lnTo>
                    <a:pt x="17149" y="12202"/>
                  </a:lnTo>
                  <a:cubicBezTo>
                    <a:pt x="17122" y="11699"/>
                    <a:pt x="16879" y="8642"/>
                    <a:pt x="14908" y="5094"/>
                  </a:cubicBezTo>
                  <a:cubicBezTo>
                    <a:pt x="13002" y="1664"/>
                    <a:pt x="10671" y="0"/>
                    <a:pt x="76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604;p43">
              <a:extLst>
                <a:ext uri="{FF2B5EF4-FFF2-40B4-BE49-F238E27FC236}">
                  <a16:creationId xmlns:a16="http://schemas.microsoft.com/office/drawing/2014/main" id="{C1322D50-50AF-518F-07EB-9D11642827B2}"/>
                </a:ext>
              </a:extLst>
            </p:cNvPr>
            <p:cNvSpPr/>
            <p:nvPr/>
          </p:nvSpPr>
          <p:spPr>
            <a:xfrm>
              <a:off x="8121478" y="2423786"/>
              <a:ext cx="450204" cy="397217"/>
            </a:xfrm>
            <a:custGeom>
              <a:avLst/>
              <a:gdLst/>
              <a:ahLst/>
              <a:cxnLst/>
              <a:rect l="l" t="t" r="r" b="b"/>
              <a:pathLst>
                <a:path w="25464" h="22467" extrusionOk="0">
                  <a:moveTo>
                    <a:pt x="16101" y="0"/>
                  </a:moveTo>
                  <a:cubicBezTo>
                    <a:pt x="16036" y="0"/>
                    <a:pt x="16001" y="1"/>
                    <a:pt x="16001" y="1"/>
                  </a:cubicBezTo>
                  <a:cubicBezTo>
                    <a:pt x="16001" y="1"/>
                    <a:pt x="13765" y="1"/>
                    <a:pt x="10839" y="1034"/>
                  </a:cubicBezTo>
                  <a:cubicBezTo>
                    <a:pt x="8077" y="2010"/>
                    <a:pt x="7398" y="5851"/>
                    <a:pt x="4990" y="7227"/>
                  </a:cubicBezTo>
                  <a:cubicBezTo>
                    <a:pt x="4467" y="7526"/>
                    <a:pt x="4107" y="7638"/>
                    <a:pt x="3850" y="7638"/>
                  </a:cubicBezTo>
                  <a:cubicBezTo>
                    <a:pt x="3068" y="7638"/>
                    <a:pt x="3252" y="6592"/>
                    <a:pt x="2759" y="6592"/>
                  </a:cubicBezTo>
                  <a:cubicBezTo>
                    <a:pt x="2669" y="6592"/>
                    <a:pt x="2555" y="6627"/>
                    <a:pt x="2409" y="6711"/>
                  </a:cubicBezTo>
                  <a:cubicBezTo>
                    <a:pt x="1204" y="7399"/>
                    <a:pt x="0" y="13421"/>
                    <a:pt x="2580" y="15141"/>
                  </a:cubicBezTo>
                  <a:cubicBezTo>
                    <a:pt x="3297" y="15619"/>
                    <a:pt x="4107" y="15792"/>
                    <a:pt x="4903" y="15792"/>
                  </a:cubicBezTo>
                  <a:cubicBezTo>
                    <a:pt x="6972" y="15792"/>
                    <a:pt x="8947" y="14625"/>
                    <a:pt x="8947" y="14625"/>
                  </a:cubicBezTo>
                  <a:lnTo>
                    <a:pt x="8947" y="14625"/>
                  </a:lnTo>
                  <a:cubicBezTo>
                    <a:pt x="8947" y="14625"/>
                    <a:pt x="8602" y="15830"/>
                    <a:pt x="9634" y="16174"/>
                  </a:cubicBezTo>
                  <a:cubicBezTo>
                    <a:pt x="10255" y="16381"/>
                    <a:pt x="10887" y="16554"/>
                    <a:pt x="11528" y="16690"/>
                  </a:cubicBezTo>
                  <a:cubicBezTo>
                    <a:pt x="11528" y="16690"/>
                    <a:pt x="11369" y="18592"/>
                    <a:pt x="12726" y="18592"/>
                  </a:cubicBezTo>
                  <a:cubicBezTo>
                    <a:pt x="12783" y="18592"/>
                    <a:pt x="12842" y="18589"/>
                    <a:pt x="12904" y="18582"/>
                  </a:cubicBezTo>
                  <a:cubicBezTo>
                    <a:pt x="14189" y="18440"/>
                    <a:pt x="13459" y="16756"/>
                    <a:pt x="13174" y="16187"/>
                  </a:cubicBezTo>
                  <a:lnTo>
                    <a:pt x="13174" y="16187"/>
                  </a:lnTo>
                  <a:cubicBezTo>
                    <a:pt x="13701" y="17172"/>
                    <a:pt x="16243" y="21754"/>
                    <a:pt x="18237" y="22368"/>
                  </a:cubicBezTo>
                  <a:cubicBezTo>
                    <a:pt x="18456" y="22435"/>
                    <a:pt x="18685" y="22466"/>
                    <a:pt x="18920" y="22466"/>
                  </a:cubicBezTo>
                  <a:cubicBezTo>
                    <a:pt x="21091" y="22466"/>
                    <a:pt x="23827" y="19824"/>
                    <a:pt x="24604" y="18582"/>
                  </a:cubicBezTo>
                  <a:cubicBezTo>
                    <a:pt x="25464" y="17206"/>
                    <a:pt x="24775" y="7399"/>
                    <a:pt x="22883" y="3614"/>
                  </a:cubicBezTo>
                  <a:cubicBezTo>
                    <a:pt x="21149" y="145"/>
                    <a:pt x="16813" y="0"/>
                    <a:pt x="16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605;p43">
              <a:extLst>
                <a:ext uri="{FF2B5EF4-FFF2-40B4-BE49-F238E27FC236}">
                  <a16:creationId xmlns:a16="http://schemas.microsoft.com/office/drawing/2014/main" id="{227866F0-55E8-4699-50A0-4A3F791B06EE}"/>
                </a:ext>
              </a:extLst>
            </p:cNvPr>
            <p:cNvSpPr/>
            <p:nvPr/>
          </p:nvSpPr>
          <p:spPr>
            <a:xfrm>
              <a:off x="8134173" y="2418553"/>
              <a:ext cx="443167" cy="407701"/>
            </a:xfrm>
            <a:custGeom>
              <a:avLst/>
              <a:gdLst/>
              <a:ahLst/>
              <a:cxnLst/>
              <a:rect l="l" t="t" r="r" b="b"/>
              <a:pathLst>
                <a:path w="25066" h="23060" extrusionOk="0">
                  <a:moveTo>
                    <a:pt x="15368" y="591"/>
                  </a:moveTo>
                  <a:cubicBezTo>
                    <a:pt x="15984" y="591"/>
                    <a:pt x="20239" y="720"/>
                    <a:pt x="21901" y="4043"/>
                  </a:cubicBezTo>
                  <a:cubicBezTo>
                    <a:pt x="23803" y="7848"/>
                    <a:pt x="24361" y="17560"/>
                    <a:pt x="23634" y="18722"/>
                  </a:cubicBezTo>
                  <a:cubicBezTo>
                    <a:pt x="22875" y="19938"/>
                    <a:pt x="20213" y="22468"/>
                    <a:pt x="18208" y="22468"/>
                  </a:cubicBezTo>
                  <a:cubicBezTo>
                    <a:pt x="18000" y="22468"/>
                    <a:pt x="17799" y="22441"/>
                    <a:pt x="17607" y="22382"/>
                  </a:cubicBezTo>
                  <a:cubicBezTo>
                    <a:pt x="15753" y="21810"/>
                    <a:pt x="13291" y="17409"/>
                    <a:pt x="12736" y="16378"/>
                  </a:cubicBezTo>
                  <a:cubicBezTo>
                    <a:pt x="12678" y="16263"/>
                    <a:pt x="12633" y="16183"/>
                    <a:pt x="12614" y="16150"/>
                  </a:cubicBezTo>
                  <a:cubicBezTo>
                    <a:pt x="12560" y="16054"/>
                    <a:pt x="12461" y="16001"/>
                    <a:pt x="12358" y="16001"/>
                  </a:cubicBezTo>
                  <a:cubicBezTo>
                    <a:pt x="12310" y="16001"/>
                    <a:pt x="12261" y="16012"/>
                    <a:pt x="12216" y="16037"/>
                  </a:cubicBezTo>
                  <a:cubicBezTo>
                    <a:pt x="12075" y="16113"/>
                    <a:pt x="12021" y="16288"/>
                    <a:pt x="12095" y="16432"/>
                  </a:cubicBezTo>
                  <a:cubicBezTo>
                    <a:pt x="12108" y="16457"/>
                    <a:pt x="12155" y="16548"/>
                    <a:pt x="12230" y="16687"/>
                  </a:cubicBezTo>
                  <a:cubicBezTo>
                    <a:pt x="12492" y="17222"/>
                    <a:pt x="12750" y="17992"/>
                    <a:pt x="12565" y="18356"/>
                  </a:cubicBezTo>
                  <a:cubicBezTo>
                    <a:pt x="12522" y="18439"/>
                    <a:pt x="12434" y="18551"/>
                    <a:pt x="12153" y="18582"/>
                  </a:cubicBezTo>
                  <a:cubicBezTo>
                    <a:pt x="12101" y="18588"/>
                    <a:pt x="12052" y="18591"/>
                    <a:pt x="12004" y="18591"/>
                  </a:cubicBezTo>
                  <a:cubicBezTo>
                    <a:pt x="11782" y="18591"/>
                    <a:pt x="11607" y="18526"/>
                    <a:pt x="11471" y="18393"/>
                  </a:cubicBezTo>
                  <a:cubicBezTo>
                    <a:pt x="11107" y="18042"/>
                    <a:pt x="11082" y="17275"/>
                    <a:pt x="11103" y="17008"/>
                  </a:cubicBezTo>
                  <a:cubicBezTo>
                    <a:pt x="11116" y="16860"/>
                    <a:pt x="11015" y="16725"/>
                    <a:pt x="10868" y="16695"/>
                  </a:cubicBezTo>
                  <a:cubicBezTo>
                    <a:pt x="10240" y="16560"/>
                    <a:pt x="9620" y="16392"/>
                    <a:pt x="9011" y="16189"/>
                  </a:cubicBezTo>
                  <a:cubicBezTo>
                    <a:pt x="8276" y="15943"/>
                    <a:pt x="8487" y="15096"/>
                    <a:pt x="8513" y="15002"/>
                  </a:cubicBezTo>
                  <a:cubicBezTo>
                    <a:pt x="8571" y="14799"/>
                    <a:pt x="8411" y="14624"/>
                    <a:pt x="8228" y="14624"/>
                  </a:cubicBezTo>
                  <a:cubicBezTo>
                    <a:pt x="8179" y="14624"/>
                    <a:pt x="8128" y="14637"/>
                    <a:pt x="8079" y="14665"/>
                  </a:cubicBezTo>
                  <a:cubicBezTo>
                    <a:pt x="8052" y="14681"/>
                    <a:pt x="6140" y="15788"/>
                    <a:pt x="4179" y="15788"/>
                  </a:cubicBezTo>
                  <a:cubicBezTo>
                    <a:pt x="3436" y="15788"/>
                    <a:pt x="2685" y="15629"/>
                    <a:pt x="2027" y="15190"/>
                  </a:cubicBezTo>
                  <a:cubicBezTo>
                    <a:pt x="1075" y="14557"/>
                    <a:pt x="568" y="13108"/>
                    <a:pt x="633" y="11213"/>
                  </a:cubicBezTo>
                  <a:cubicBezTo>
                    <a:pt x="704" y="9152"/>
                    <a:pt x="1382" y="7524"/>
                    <a:pt x="1837" y="7264"/>
                  </a:cubicBezTo>
                  <a:cubicBezTo>
                    <a:pt x="1978" y="7183"/>
                    <a:pt x="2036" y="7183"/>
                    <a:pt x="2036" y="7181"/>
                  </a:cubicBezTo>
                  <a:cubicBezTo>
                    <a:pt x="2072" y="7208"/>
                    <a:pt x="2132" y="7349"/>
                    <a:pt x="2167" y="7435"/>
                  </a:cubicBezTo>
                  <a:cubicBezTo>
                    <a:pt x="2274" y="7692"/>
                    <a:pt x="2421" y="8047"/>
                    <a:pt x="2815" y="8180"/>
                  </a:cubicBezTo>
                  <a:cubicBezTo>
                    <a:pt x="2912" y="8213"/>
                    <a:pt x="3016" y="8229"/>
                    <a:pt x="3129" y="8229"/>
                  </a:cubicBezTo>
                  <a:cubicBezTo>
                    <a:pt x="3468" y="8229"/>
                    <a:pt x="3888" y="8083"/>
                    <a:pt x="4418" y="7780"/>
                  </a:cubicBezTo>
                  <a:cubicBezTo>
                    <a:pt x="5582" y="7114"/>
                    <a:pt x="6357" y="5914"/>
                    <a:pt x="7106" y="4754"/>
                  </a:cubicBezTo>
                  <a:cubicBezTo>
                    <a:pt x="7985" y="3391"/>
                    <a:pt x="8817" y="2103"/>
                    <a:pt x="10219" y="1608"/>
                  </a:cubicBezTo>
                  <a:cubicBezTo>
                    <a:pt x="13057" y="606"/>
                    <a:pt x="15261" y="592"/>
                    <a:pt x="15283" y="592"/>
                  </a:cubicBezTo>
                  <a:lnTo>
                    <a:pt x="15293" y="592"/>
                  </a:lnTo>
                  <a:cubicBezTo>
                    <a:pt x="15297" y="592"/>
                    <a:pt x="15322" y="591"/>
                    <a:pt x="15368" y="591"/>
                  </a:cubicBezTo>
                  <a:close/>
                  <a:moveTo>
                    <a:pt x="15405" y="0"/>
                  </a:moveTo>
                  <a:cubicBezTo>
                    <a:pt x="15342" y="0"/>
                    <a:pt x="15299" y="1"/>
                    <a:pt x="15279" y="2"/>
                  </a:cubicBezTo>
                  <a:cubicBezTo>
                    <a:pt x="15130" y="3"/>
                    <a:pt x="12923" y="28"/>
                    <a:pt x="10024" y="1052"/>
                  </a:cubicBezTo>
                  <a:cubicBezTo>
                    <a:pt x="8430" y="1613"/>
                    <a:pt x="7505" y="3047"/>
                    <a:pt x="6610" y="4435"/>
                  </a:cubicBezTo>
                  <a:cubicBezTo>
                    <a:pt x="5867" y="5587"/>
                    <a:pt x="5166" y="6673"/>
                    <a:pt x="4126" y="7267"/>
                  </a:cubicBezTo>
                  <a:cubicBezTo>
                    <a:pt x="3600" y="7568"/>
                    <a:pt x="3299" y="7639"/>
                    <a:pt x="3132" y="7639"/>
                  </a:cubicBezTo>
                  <a:cubicBezTo>
                    <a:pt x="3076" y="7639"/>
                    <a:pt x="3036" y="7631"/>
                    <a:pt x="3007" y="7621"/>
                  </a:cubicBezTo>
                  <a:cubicBezTo>
                    <a:pt x="2876" y="7577"/>
                    <a:pt x="2810" y="7437"/>
                    <a:pt x="2714" y="7208"/>
                  </a:cubicBezTo>
                  <a:cubicBezTo>
                    <a:pt x="2618" y="6979"/>
                    <a:pt x="2509" y="6718"/>
                    <a:pt x="2234" y="6624"/>
                  </a:cubicBezTo>
                  <a:cubicBezTo>
                    <a:pt x="2172" y="6604"/>
                    <a:pt x="2109" y="6593"/>
                    <a:pt x="2043" y="6593"/>
                  </a:cubicBezTo>
                  <a:cubicBezTo>
                    <a:pt x="1894" y="6593"/>
                    <a:pt x="1730" y="6646"/>
                    <a:pt x="1545" y="6751"/>
                  </a:cubicBezTo>
                  <a:cubicBezTo>
                    <a:pt x="787" y="7186"/>
                    <a:pt x="113" y="9179"/>
                    <a:pt x="44" y="11196"/>
                  </a:cubicBezTo>
                  <a:cubicBezTo>
                    <a:pt x="0" y="12431"/>
                    <a:pt x="160" y="14658"/>
                    <a:pt x="1700" y="15684"/>
                  </a:cubicBezTo>
                  <a:cubicBezTo>
                    <a:pt x="2477" y="16202"/>
                    <a:pt x="3346" y="16389"/>
                    <a:pt x="4194" y="16389"/>
                  </a:cubicBezTo>
                  <a:cubicBezTo>
                    <a:pt x="5702" y="16389"/>
                    <a:pt x="7142" y="15800"/>
                    <a:pt x="7878" y="15442"/>
                  </a:cubicBezTo>
                  <a:cubicBezTo>
                    <a:pt x="7899" y="15943"/>
                    <a:pt x="8118" y="16515"/>
                    <a:pt x="8824" y="16752"/>
                  </a:cubicBezTo>
                  <a:cubicBezTo>
                    <a:pt x="9547" y="16991"/>
                    <a:pt x="10179" y="17147"/>
                    <a:pt x="10510" y="17224"/>
                  </a:cubicBezTo>
                  <a:cubicBezTo>
                    <a:pt x="10518" y="17619"/>
                    <a:pt x="10596" y="18368"/>
                    <a:pt x="11059" y="18819"/>
                  </a:cubicBezTo>
                  <a:cubicBezTo>
                    <a:pt x="11310" y="19062"/>
                    <a:pt x="11628" y="19184"/>
                    <a:pt x="12009" y="19184"/>
                  </a:cubicBezTo>
                  <a:cubicBezTo>
                    <a:pt x="12077" y="19184"/>
                    <a:pt x="12148" y="19181"/>
                    <a:pt x="12220" y="19173"/>
                  </a:cubicBezTo>
                  <a:cubicBezTo>
                    <a:pt x="12741" y="19115"/>
                    <a:pt x="12983" y="18844"/>
                    <a:pt x="13093" y="18626"/>
                  </a:cubicBezTo>
                  <a:cubicBezTo>
                    <a:pt x="13137" y="18538"/>
                    <a:pt x="13168" y="18445"/>
                    <a:pt x="13187" y="18349"/>
                  </a:cubicBezTo>
                  <a:cubicBezTo>
                    <a:pt x="14266" y="20104"/>
                    <a:pt x="15961" y="22494"/>
                    <a:pt x="17434" y="22947"/>
                  </a:cubicBezTo>
                  <a:cubicBezTo>
                    <a:pt x="17681" y="23022"/>
                    <a:pt x="17939" y="23059"/>
                    <a:pt x="18198" y="23059"/>
                  </a:cubicBezTo>
                  <a:cubicBezTo>
                    <a:pt x="18202" y="23059"/>
                    <a:pt x="18206" y="23059"/>
                    <a:pt x="18210" y="23059"/>
                  </a:cubicBezTo>
                  <a:cubicBezTo>
                    <a:pt x="20565" y="23059"/>
                    <a:pt x="23362" y="20276"/>
                    <a:pt x="24138" y="19037"/>
                  </a:cubicBezTo>
                  <a:cubicBezTo>
                    <a:pt x="25066" y="17550"/>
                    <a:pt x="24362" y="7643"/>
                    <a:pt x="22431" y="3779"/>
                  </a:cubicBezTo>
                  <a:cubicBezTo>
                    <a:pt x="20626" y="170"/>
                    <a:pt x="16237" y="0"/>
                    <a:pt x="154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606;p43">
              <a:extLst>
                <a:ext uri="{FF2B5EF4-FFF2-40B4-BE49-F238E27FC236}">
                  <a16:creationId xmlns:a16="http://schemas.microsoft.com/office/drawing/2014/main" id="{17A947E0-3AA7-0287-6704-B7562B93F8DD}"/>
                </a:ext>
              </a:extLst>
            </p:cNvPr>
            <p:cNvSpPr/>
            <p:nvPr/>
          </p:nvSpPr>
          <p:spPr>
            <a:xfrm>
              <a:off x="8337457" y="2709636"/>
              <a:ext cx="73991" cy="90557"/>
            </a:xfrm>
            <a:custGeom>
              <a:avLst/>
              <a:gdLst/>
              <a:ahLst/>
              <a:cxnLst/>
              <a:rect l="l" t="t" r="r" b="b"/>
              <a:pathLst>
                <a:path w="4185" h="5122" extrusionOk="0">
                  <a:moveTo>
                    <a:pt x="1275" y="1"/>
                  </a:moveTo>
                  <a:cubicBezTo>
                    <a:pt x="1" y="1"/>
                    <a:pt x="926" y="3517"/>
                    <a:pt x="926" y="3517"/>
                  </a:cubicBezTo>
                  <a:lnTo>
                    <a:pt x="2713" y="5095"/>
                  </a:lnTo>
                  <a:cubicBezTo>
                    <a:pt x="2784" y="5112"/>
                    <a:pt x="2868" y="5121"/>
                    <a:pt x="2959" y="5121"/>
                  </a:cubicBezTo>
                  <a:cubicBezTo>
                    <a:pt x="3399" y="5121"/>
                    <a:pt x="3992" y="4917"/>
                    <a:pt x="4080" y="4568"/>
                  </a:cubicBezTo>
                  <a:cubicBezTo>
                    <a:pt x="4184" y="4148"/>
                    <a:pt x="3239" y="573"/>
                    <a:pt x="1557" y="48"/>
                  </a:cubicBezTo>
                  <a:cubicBezTo>
                    <a:pt x="1453" y="16"/>
                    <a:pt x="1359" y="1"/>
                    <a:pt x="1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607;p43">
              <a:extLst>
                <a:ext uri="{FF2B5EF4-FFF2-40B4-BE49-F238E27FC236}">
                  <a16:creationId xmlns:a16="http://schemas.microsoft.com/office/drawing/2014/main" id="{E786FA17-5088-CC49-6195-1D9050D8D6FC}"/>
                </a:ext>
              </a:extLst>
            </p:cNvPr>
            <p:cNvSpPr/>
            <p:nvPr/>
          </p:nvSpPr>
          <p:spPr>
            <a:xfrm>
              <a:off x="8336043" y="2704403"/>
              <a:ext cx="80886" cy="100988"/>
            </a:xfrm>
            <a:custGeom>
              <a:avLst/>
              <a:gdLst/>
              <a:ahLst/>
              <a:cxnLst/>
              <a:rect l="l" t="t" r="r" b="b"/>
              <a:pathLst>
                <a:path w="4575" h="5712" extrusionOk="0">
                  <a:moveTo>
                    <a:pt x="1353" y="0"/>
                  </a:moveTo>
                  <a:cubicBezTo>
                    <a:pt x="1081" y="0"/>
                    <a:pt x="895" y="113"/>
                    <a:pt x="777" y="226"/>
                  </a:cubicBezTo>
                  <a:cubicBezTo>
                    <a:pt x="0" y="969"/>
                    <a:pt x="593" y="3406"/>
                    <a:pt x="720" y="3889"/>
                  </a:cubicBezTo>
                  <a:cubicBezTo>
                    <a:pt x="757" y="4019"/>
                    <a:pt x="876" y="4103"/>
                    <a:pt x="1005" y="4103"/>
                  </a:cubicBezTo>
                  <a:cubicBezTo>
                    <a:pt x="1029" y="4103"/>
                    <a:pt x="1054" y="4100"/>
                    <a:pt x="1079" y="4094"/>
                  </a:cubicBezTo>
                  <a:cubicBezTo>
                    <a:pt x="1235" y="4052"/>
                    <a:pt x="1330" y="3894"/>
                    <a:pt x="1291" y="3737"/>
                  </a:cubicBezTo>
                  <a:cubicBezTo>
                    <a:pt x="1014" y="2681"/>
                    <a:pt x="797" y="1026"/>
                    <a:pt x="1186" y="653"/>
                  </a:cubicBezTo>
                  <a:cubicBezTo>
                    <a:pt x="1207" y="633"/>
                    <a:pt x="1250" y="592"/>
                    <a:pt x="1354" y="592"/>
                  </a:cubicBezTo>
                  <a:cubicBezTo>
                    <a:pt x="1404" y="592"/>
                    <a:pt x="1467" y="601"/>
                    <a:pt x="1549" y="626"/>
                  </a:cubicBezTo>
                  <a:cubicBezTo>
                    <a:pt x="2985" y="1075"/>
                    <a:pt x="3932" y="4333"/>
                    <a:pt x="3873" y="4793"/>
                  </a:cubicBezTo>
                  <a:cubicBezTo>
                    <a:pt x="3830" y="4959"/>
                    <a:pt x="3377" y="5122"/>
                    <a:pt x="3040" y="5122"/>
                  </a:cubicBezTo>
                  <a:cubicBezTo>
                    <a:pt x="2976" y="5122"/>
                    <a:pt x="2916" y="5116"/>
                    <a:pt x="2864" y="5104"/>
                  </a:cubicBezTo>
                  <a:cubicBezTo>
                    <a:pt x="2839" y="5097"/>
                    <a:pt x="2814" y="5094"/>
                    <a:pt x="2790" y="5094"/>
                  </a:cubicBezTo>
                  <a:cubicBezTo>
                    <a:pt x="2658" y="5094"/>
                    <a:pt x="2537" y="5184"/>
                    <a:pt x="2503" y="5318"/>
                  </a:cubicBezTo>
                  <a:cubicBezTo>
                    <a:pt x="2464" y="5477"/>
                    <a:pt x="2561" y="5639"/>
                    <a:pt x="2721" y="5678"/>
                  </a:cubicBezTo>
                  <a:cubicBezTo>
                    <a:pt x="2820" y="5700"/>
                    <a:pt x="2922" y="5712"/>
                    <a:pt x="3023" y="5712"/>
                  </a:cubicBezTo>
                  <a:cubicBezTo>
                    <a:pt x="3029" y="5712"/>
                    <a:pt x="3034" y="5712"/>
                    <a:pt x="3039" y="5712"/>
                  </a:cubicBezTo>
                  <a:cubicBezTo>
                    <a:pt x="3579" y="5712"/>
                    <a:pt x="4313" y="5467"/>
                    <a:pt x="4446" y="4936"/>
                  </a:cubicBezTo>
                  <a:cubicBezTo>
                    <a:pt x="4574" y="4422"/>
                    <a:pt x="3578" y="642"/>
                    <a:pt x="1724" y="62"/>
                  </a:cubicBezTo>
                  <a:cubicBezTo>
                    <a:pt x="1585" y="19"/>
                    <a:pt x="1462" y="0"/>
                    <a:pt x="1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608;p43">
              <a:extLst>
                <a:ext uri="{FF2B5EF4-FFF2-40B4-BE49-F238E27FC236}">
                  <a16:creationId xmlns:a16="http://schemas.microsoft.com/office/drawing/2014/main" id="{23C85DF8-2078-A167-196A-1601257DBBF4}"/>
                </a:ext>
              </a:extLst>
            </p:cNvPr>
            <p:cNvSpPr/>
            <p:nvPr/>
          </p:nvSpPr>
          <p:spPr>
            <a:xfrm>
              <a:off x="8410087" y="2793563"/>
              <a:ext cx="265819" cy="181485"/>
            </a:xfrm>
            <a:custGeom>
              <a:avLst/>
              <a:gdLst/>
              <a:ahLst/>
              <a:cxnLst/>
              <a:rect l="l" t="t" r="r" b="b"/>
              <a:pathLst>
                <a:path w="15035" h="10265" extrusionOk="0">
                  <a:moveTo>
                    <a:pt x="11296" y="1"/>
                  </a:moveTo>
                  <a:cubicBezTo>
                    <a:pt x="10457" y="1"/>
                    <a:pt x="9624" y="57"/>
                    <a:pt x="8970" y="220"/>
                  </a:cubicBezTo>
                  <a:cubicBezTo>
                    <a:pt x="8970" y="220"/>
                    <a:pt x="5153" y="2380"/>
                    <a:pt x="3365" y="3957"/>
                  </a:cubicBezTo>
                  <a:cubicBezTo>
                    <a:pt x="1578" y="5533"/>
                    <a:pt x="1" y="10265"/>
                    <a:pt x="1" y="10265"/>
                  </a:cubicBezTo>
                  <a:cubicBezTo>
                    <a:pt x="1" y="10265"/>
                    <a:pt x="10828" y="2906"/>
                    <a:pt x="12722" y="1855"/>
                  </a:cubicBezTo>
                  <a:cubicBezTo>
                    <a:pt x="14614" y="803"/>
                    <a:pt x="15035" y="277"/>
                    <a:pt x="15035" y="277"/>
                  </a:cubicBezTo>
                  <a:cubicBezTo>
                    <a:pt x="15035" y="277"/>
                    <a:pt x="13154" y="1"/>
                    <a:pt x="11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609;p43">
              <a:extLst>
                <a:ext uri="{FF2B5EF4-FFF2-40B4-BE49-F238E27FC236}">
                  <a16:creationId xmlns:a16="http://schemas.microsoft.com/office/drawing/2014/main" id="{D349E29C-E46E-D053-3ECF-EB96F79BAE4B}"/>
                </a:ext>
              </a:extLst>
            </p:cNvPr>
            <p:cNvSpPr/>
            <p:nvPr/>
          </p:nvSpPr>
          <p:spPr>
            <a:xfrm>
              <a:off x="8404022" y="2788330"/>
              <a:ext cx="278478" cy="191934"/>
            </a:xfrm>
            <a:custGeom>
              <a:avLst/>
              <a:gdLst/>
              <a:ahLst/>
              <a:cxnLst/>
              <a:rect l="l" t="t" r="r" b="b"/>
              <a:pathLst>
                <a:path w="15751" h="10856" extrusionOk="0">
                  <a:moveTo>
                    <a:pt x="11631" y="592"/>
                  </a:moveTo>
                  <a:cubicBezTo>
                    <a:pt x="12794" y="592"/>
                    <a:pt x="13976" y="703"/>
                    <a:pt x="14683" y="783"/>
                  </a:cubicBezTo>
                  <a:cubicBezTo>
                    <a:pt x="14348" y="1035"/>
                    <a:pt x="13795" y="1407"/>
                    <a:pt x="12920" y="1893"/>
                  </a:cubicBezTo>
                  <a:cubicBezTo>
                    <a:pt x="11310" y="2788"/>
                    <a:pt x="3440" y="8105"/>
                    <a:pt x="932" y="9804"/>
                  </a:cubicBezTo>
                  <a:cubicBezTo>
                    <a:pt x="1471" y="8387"/>
                    <a:pt x="2647" y="5584"/>
                    <a:pt x="3904" y="4475"/>
                  </a:cubicBezTo>
                  <a:cubicBezTo>
                    <a:pt x="5556" y="3016"/>
                    <a:pt x="9035" y="1015"/>
                    <a:pt x="9423" y="793"/>
                  </a:cubicBezTo>
                  <a:cubicBezTo>
                    <a:pt x="10044" y="644"/>
                    <a:pt x="10833" y="592"/>
                    <a:pt x="11631" y="592"/>
                  </a:cubicBezTo>
                  <a:close/>
                  <a:moveTo>
                    <a:pt x="11648" y="0"/>
                  </a:moveTo>
                  <a:cubicBezTo>
                    <a:pt x="10786" y="0"/>
                    <a:pt x="9925" y="59"/>
                    <a:pt x="9241" y="229"/>
                  </a:cubicBezTo>
                  <a:cubicBezTo>
                    <a:pt x="9216" y="236"/>
                    <a:pt x="9191" y="246"/>
                    <a:pt x="9168" y="260"/>
                  </a:cubicBezTo>
                  <a:cubicBezTo>
                    <a:pt x="9011" y="348"/>
                    <a:pt x="5303" y="2452"/>
                    <a:pt x="3513" y="4032"/>
                  </a:cubicBezTo>
                  <a:cubicBezTo>
                    <a:pt x="1687" y="5642"/>
                    <a:pt x="130" y="10271"/>
                    <a:pt x="64" y="10468"/>
                  </a:cubicBezTo>
                  <a:cubicBezTo>
                    <a:pt x="0" y="10658"/>
                    <a:pt x="142" y="10855"/>
                    <a:pt x="344" y="10855"/>
                  </a:cubicBezTo>
                  <a:cubicBezTo>
                    <a:pt x="403" y="10855"/>
                    <a:pt x="461" y="10838"/>
                    <a:pt x="511" y="10805"/>
                  </a:cubicBezTo>
                  <a:cubicBezTo>
                    <a:pt x="618" y="10732"/>
                    <a:pt x="11349" y="3441"/>
                    <a:pt x="13208" y="2409"/>
                  </a:cubicBezTo>
                  <a:cubicBezTo>
                    <a:pt x="15097" y="1360"/>
                    <a:pt x="15562" y="816"/>
                    <a:pt x="15608" y="758"/>
                  </a:cubicBezTo>
                  <a:cubicBezTo>
                    <a:pt x="15750" y="579"/>
                    <a:pt x="15646" y="314"/>
                    <a:pt x="15421" y="281"/>
                  </a:cubicBezTo>
                  <a:cubicBezTo>
                    <a:pt x="15309" y="265"/>
                    <a:pt x="13479" y="0"/>
                    <a:pt x="11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610;p43">
              <a:extLst>
                <a:ext uri="{FF2B5EF4-FFF2-40B4-BE49-F238E27FC236}">
                  <a16:creationId xmlns:a16="http://schemas.microsoft.com/office/drawing/2014/main" id="{B6B7B9EA-7F6F-9109-0502-FC4E15311A9F}"/>
                </a:ext>
              </a:extLst>
            </p:cNvPr>
            <p:cNvSpPr/>
            <p:nvPr/>
          </p:nvSpPr>
          <p:spPr>
            <a:xfrm>
              <a:off x="8826415" y="2624719"/>
              <a:ext cx="218931" cy="175509"/>
            </a:xfrm>
            <a:custGeom>
              <a:avLst/>
              <a:gdLst/>
              <a:ahLst/>
              <a:cxnLst/>
              <a:rect l="l" t="t" r="r" b="b"/>
              <a:pathLst>
                <a:path w="12383" h="9927" extrusionOk="0">
                  <a:moveTo>
                    <a:pt x="5491" y="0"/>
                  </a:moveTo>
                  <a:cubicBezTo>
                    <a:pt x="5100" y="0"/>
                    <a:pt x="4714" y="38"/>
                    <a:pt x="4343" y="116"/>
                  </a:cubicBezTo>
                  <a:cubicBezTo>
                    <a:pt x="1286" y="760"/>
                    <a:pt x="0" y="3332"/>
                    <a:pt x="0" y="3332"/>
                  </a:cubicBezTo>
                  <a:cubicBezTo>
                    <a:pt x="0" y="5744"/>
                    <a:pt x="5146" y="7674"/>
                    <a:pt x="5146" y="7674"/>
                  </a:cubicBezTo>
                  <a:cubicBezTo>
                    <a:pt x="5146" y="7674"/>
                    <a:pt x="6595" y="9927"/>
                    <a:pt x="8203" y="9927"/>
                  </a:cubicBezTo>
                  <a:cubicBezTo>
                    <a:pt x="9810" y="9927"/>
                    <a:pt x="12383" y="8317"/>
                    <a:pt x="11900" y="4941"/>
                  </a:cubicBezTo>
                  <a:cubicBezTo>
                    <a:pt x="11477" y="1975"/>
                    <a:pt x="8323" y="0"/>
                    <a:pt x="5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611;p43">
              <a:extLst>
                <a:ext uri="{FF2B5EF4-FFF2-40B4-BE49-F238E27FC236}">
                  <a16:creationId xmlns:a16="http://schemas.microsoft.com/office/drawing/2014/main" id="{39E596C8-BC34-541C-F0DC-B63D098C5682}"/>
                </a:ext>
              </a:extLst>
            </p:cNvPr>
            <p:cNvSpPr/>
            <p:nvPr/>
          </p:nvSpPr>
          <p:spPr>
            <a:xfrm>
              <a:off x="8821164" y="2619504"/>
              <a:ext cx="225650" cy="185941"/>
            </a:xfrm>
            <a:custGeom>
              <a:avLst/>
              <a:gdLst/>
              <a:ahLst/>
              <a:cxnLst/>
              <a:rect l="l" t="t" r="r" b="b"/>
              <a:pathLst>
                <a:path w="12763" h="10517" extrusionOk="0">
                  <a:moveTo>
                    <a:pt x="5788" y="591"/>
                  </a:moveTo>
                  <a:cubicBezTo>
                    <a:pt x="7095" y="591"/>
                    <a:pt x="8493" y="1032"/>
                    <a:pt x="9639" y="1834"/>
                  </a:cubicBezTo>
                  <a:cubicBezTo>
                    <a:pt x="10909" y="2723"/>
                    <a:pt x="11714" y="3945"/>
                    <a:pt x="11904" y="5277"/>
                  </a:cubicBezTo>
                  <a:cubicBezTo>
                    <a:pt x="12146" y="6967"/>
                    <a:pt x="11563" y="8052"/>
                    <a:pt x="11032" y="8664"/>
                  </a:cubicBezTo>
                  <a:cubicBezTo>
                    <a:pt x="10226" y="9595"/>
                    <a:pt x="9163" y="9926"/>
                    <a:pt x="8498" y="9926"/>
                  </a:cubicBezTo>
                  <a:cubicBezTo>
                    <a:pt x="7071" y="9926"/>
                    <a:pt x="5705" y="7831"/>
                    <a:pt x="5691" y="7809"/>
                  </a:cubicBezTo>
                  <a:cubicBezTo>
                    <a:pt x="5657" y="7756"/>
                    <a:pt x="5606" y="7715"/>
                    <a:pt x="5546" y="7692"/>
                  </a:cubicBezTo>
                  <a:cubicBezTo>
                    <a:pt x="4186" y="7182"/>
                    <a:pt x="685" y="5481"/>
                    <a:pt x="593" y="3699"/>
                  </a:cubicBezTo>
                  <a:cubicBezTo>
                    <a:pt x="808" y="3316"/>
                    <a:pt x="2074" y="1252"/>
                    <a:pt x="4697" y="701"/>
                  </a:cubicBezTo>
                  <a:cubicBezTo>
                    <a:pt x="5048" y="627"/>
                    <a:pt x="5414" y="591"/>
                    <a:pt x="5788" y="591"/>
                  </a:cubicBezTo>
                  <a:close/>
                  <a:moveTo>
                    <a:pt x="5780" y="1"/>
                  </a:moveTo>
                  <a:cubicBezTo>
                    <a:pt x="5368" y="1"/>
                    <a:pt x="4964" y="40"/>
                    <a:pt x="4578" y="122"/>
                  </a:cubicBezTo>
                  <a:cubicBezTo>
                    <a:pt x="1419" y="786"/>
                    <a:pt x="88" y="3385"/>
                    <a:pt x="32" y="3495"/>
                  </a:cubicBezTo>
                  <a:cubicBezTo>
                    <a:pt x="11" y="3536"/>
                    <a:pt x="0" y="3581"/>
                    <a:pt x="0" y="3627"/>
                  </a:cubicBezTo>
                  <a:cubicBezTo>
                    <a:pt x="0" y="6059"/>
                    <a:pt x="4525" y="7929"/>
                    <a:pt x="5249" y="8212"/>
                  </a:cubicBezTo>
                  <a:cubicBezTo>
                    <a:pt x="5540" y="8639"/>
                    <a:pt x="6913" y="10516"/>
                    <a:pt x="8498" y="10516"/>
                  </a:cubicBezTo>
                  <a:cubicBezTo>
                    <a:pt x="9537" y="10516"/>
                    <a:pt x="10708" y="9942"/>
                    <a:pt x="11480" y="9052"/>
                  </a:cubicBezTo>
                  <a:cubicBezTo>
                    <a:pt x="12092" y="8347"/>
                    <a:pt x="12763" y="7104"/>
                    <a:pt x="12491" y="5194"/>
                  </a:cubicBezTo>
                  <a:cubicBezTo>
                    <a:pt x="12277" y="3699"/>
                    <a:pt x="11385" y="2333"/>
                    <a:pt x="9979" y="1349"/>
                  </a:cubicBezTo>
                  <a:cubicBezTo>
                    <a:pt x="8736" y="478"/>
                    <a:pt x="7209" y="1"/>
                    <a:pt x="5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612;p43">
              <a:extLst>
                <a:ext uri="{FF2B5EF4-FFF2-40B4-BE49-F238E27FC236}">
                  <a16:creationId xmlns:a16="http://schemas.microsoft.com/office/drawing/2014/main" id="{39FC4285-619B-F27A-1176-0AFBAC205455}"/>
                </a:ext>
              </a:extLst>
            </p:cNvPr>
            <p:cNvSpPr/>
            <p:nvPr/>
          </p:nvSpPr>
          <p:spPr>
            <a:xfrm>
              <a:off x="8041582" y="2970805"/>
              <a:ext cx="199059" cy="388925"/>
            </a:xfrm>
            <a:custGeom>
              <a:avLst/>
              <a:gdLst/>
              <a:ahLst/>
              <a:cxnLst/>
              <a:rect l="l" t="t" r="r" b="b"/>
              <a:pathLst>
                <a:path w="11259" h="21998" extrusionOk="0">
                  <a:moveTo>
                    <a:pt x="8526" y="1"/>
                  </a:moveTo>
                  <a:cubicBezTo>
                    <a:pt x="7078" y="1"/>
                    <a:pt x="6273" y="644"/>
                    <a:pt x="4504" y="1287"/>
                  </a:cubicBezTo>
                  <a:cubicBezTo>
                    <a:pt x="2735" y="1931"/>
                    <a:pt x="1771" y="1770"/>
                    <a:pt x="1287" y="1931"/>
                  </a:cubicBezTo>
                  <a:cubicBezTo>
                    <a:pt x="805" y="2092"/>
                    <a:pt x="1128" y="2735"/>
                    <a:pt x="1771" y="3217"/>
                  </a:cubicBezTo>
                  <a:cubicBezTo>
                    <a:pt x="1985" y="3378"/>
                    <a:pt x="2378" y="3432"/>
                    <a:pt x="2807" y="3432"/>
                  </a:cubicBezTo>
                  <a:cubicBezTo>
                    <a:pt x="3665" y="3432"/>
                    <a:pt x="4665" y="3217"/>
                    <a:pt x="4665" y="3217"/>
                  </a:cubicBezTo>
                  <a:lnTo>
                    <a:pt x="4665" y="3217"/>
                  </a:lnTo>
                  <a:cubicBezTo>
                    <a:pt x="4665" y="3218"/>
                    <a:pt x="1610" y="5309"/>
                    <a:pt x="805" y="5791"/>
                  </a:cubicBezTo>
                  <a:cubicBezTo>
                    <a:pt x="1" y="6273"/>
                    <a:pt x="3056" y="6755"/>
                    <a:pt x="4343" y="6755"/>
                  </a:cubicBezTo>
                  <a:cubicBezTo>
                    <a:pt x="5630" y="6755"/>
                    <a:pt x="6434" y="5952"/>
                    <a:pt x="6434" y="5952"/>
                  </a:cubicBezTo>
                  <a:lnTo>
                    <a:pt x="6434" y="5952"/>
                  </a:lnTo>
                  <a:lnTo>
                    <a:pt x="1289" y="19622"/>
                  </a:lnTo>
                  <a:cubicBezTo>
                    <a:pt x="1156" y="21085"/>
                    <a:pt x="1572" y="21997"/>
                    <a:pt x="4083" y="21997"/>
                  </a:cubicBezTo>
                  <a:cubicBezTo>
                    <a:pt x="4609" y="21997"/>
                    <a:pt x="5227" y="21957"/>
                    <a:pt x="5952" y="21874"/>
                  </a:cubicBezTo>
                  <a:cubicBezTo>
                    <a:pt x="10133" y="21391"/>
                    <a:pt x="10133" y="20748"/>
                    <a:pt x="10133" y="20105"/>
                  </a:cubicBezTo>
                  <a:cubicBezTo>
                    <a:pt x="10133" y="19461"/>
                    <a:pt x="11259" y="4182"/>
                    <a:pt x="11259" y="3379"/>
                  </a:cubicBezTo>
                  <a:cubicBezTo>
                    <a:pt x="11259" y="2574"/>
                    <a:pt x="9972" y="1"/>
                    <a:pt x="8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613;p43">
              <a:extLst>
                <a:ext uri="{FF2B5EF4-FFF2-40B4-BE49-F238E27FC236}">
                  <a16:creationId xmlns:a16="http://schemas.microsoft.com/office/drawing/2014/main" id="{99DDA6F6-1A6C-5A0F-A2AF-2D7AD8003902}"/>
                </a:ext>
              </a:extLst>
            </p:cNvPr>
            <p:cNvSpPr/>
            <p:nvPr/>
          </p:nvSpPr>
          <p:spPr>
            <a:xfrm>
              <a:off x="8047576" y="2965607"/>
              <a:ext cx="198299" cy="399338"/>
            </a:xfrm>
            <a:custGeom>
              <a:avLst/>
              <a:gdLst/>
              <a:ahLst/>
              <a:cxnLst/>
              <a:rect l="l" t="t" r="r" b="b"/>
              <a:pathLst>
                <a:path w="11216" h="22587" extrusionOk="0">
                  <a:moveTo>
                    <a:pt x="8187" y="591"/>
                  </a:moveTo>
                  <a:cubicBezTo>
                    <a:pt x="9414" y="591"/>
                    <a:pt x="10625" y="3002"/>
                    <a:pt x="10625" y="3673"/>
                  </a:cubicBezTo>
                  <a:cubicBezTo>
                    <a:pt x="10625" y="4087"/>
                    <a:pt x="10300" y="8685"/>
                    <a:pt x="10016" y="12743"/>
                  </a:cubicBezTo>
                  <a:cubicBezTo>
                    <a:pt x="9739" y="16682"/>
                    <a:pt x="9498" y="20084"/>
                    <a:pt x="9498" y="20399"/>
                  </a:cubicBezTo>
                  <a:cubicBezTo>
                    <a:pt x="9498" y="20878"/>
                    <a:pt x="9498" y="21421"/>
                    <a:pt x="5579" y="21874"/>
                  </a:cubicBezTo>
                  <a:cubicBezTo>
                    <a:pt x="4885" y="21954"/>
                    <a:pt x="4278" y="21995"/>
                    <a:pt x="3757" y="21995"/>
                  </a:cubicBezTo>
                  <a:cubicBezTo>
                    <a:pt x="2665" y="21995"/>
                    <a:pt x="1948" y="21818"/>
                    <a:pt x="1584" y="21464"/>
                  </a:cubicBezTo>
                  <a:cubicBezTo>
                    <a:pt x="1282" y="21168"/>
                    <a:pt x="1178" y="20724"/>
                    <a:pt x="1241" y="19982"/>
                  </a:cubicBezTo>
                  <a:lnTo>
                    <a:pt x="6371" y="6351"/>
                  </a:lnTo>
                  <a:cubicBezTo>
                    <a:pt x="6420" y="6220"/>
                    <a:pt x="6372" y="6074"/>
                    <a:pt x="6255" y="5998"/>
                  </a:cubicBezTo>
                  <a:cubicBezTo>
                    <a:pt x="6206" y="5966"/>
                    <a:pt x="6150" y="5951"/>
                    <a:pt x="6095" y="5951"/>
                  </a:cubicBezTo>
                  <a:cubicBezTo>
                    <a:pt x="6019" y="5951"/>
                    <a:pt x="5943" y="5980"/>
                    <a:pt x="5886" y="6037"/>
                  </a:cubicBezTo>
                  <a:cubicBezTo>
                    <a:pt x="5879" y="6045"/>
                    <a:pt x="5156" y="6755"/>
                    <a:pt x="4004" y="6755"/>
                  </a:cubicBezTo>
                  <a:cubicBezTo>
                    <a:pt x="2987" y="6755"/>
                    <a:pt x="1327" y="6483"/>
                    <a:pt x="767" y="6247"/>
                  </a:cubicBezTo>
                  <a:cubicBezTo>
                    <a:pt x="1730" y="5644"/>
                    <a:pt x="4374" y="3838"/>
                    <a:pt x="4493" y="3756"/>
                  </a:cubicBezTo>
                  <a:cubicBezTo>
                    <a:pt x="4610" y="3676"/>
                    <a:pt x="4654" y="3525"/>
                    <a:pt x="4597" y="3396"/>
                  </a:cubicBezTo>
                  <a:cubicBezTo>
                    <a:pt x="4550" y="3285"/>
                    <a:pt x="4442" y="3217"/>
                    <a:pt x="4326" y="3217"/>
                  </a:cubicBezTo>
                  <a:cubicBezTo>
                    <a:pt x="4306" y="3217"/>
                    <a:pt x="4285" y="3219"/>
                    <a:pt x="4265" y="3223"/>
                  </a:cubicBezTo>
                  <a:cubicBezTo>
                    <a:pt x="3739" y="3336"/>
                    <a:pt x="3027" y="3431"/>
                    <a:pt x="2459" y="3431"/>
                  </a:cubicBezTo>
                  <a:cubicBezTo>
                    <a:pt x="2075" y="3431"/>
                    <a:pt x="1758" y="3388"/>
                    <a:pt x="1608" y="3276"/>
                  </a:cubicBezTo>
                  <a:cubicBezTo>
                    <a:pt x="1141" y="2925"/>
                    <a:pt x="993" y="2587"/>
                    <a:pt x="1042" y="2505"/>
                  </a:cubicBezTo>
                  <a:cubicBezTo>
                    <a:pt x="1168" y="2464"/>
                    <a:pt x="1368" y="2446"/>
                    <a:pt x="1621" y="2425"/>
                  </a:cubicBezTo>
                  <a:cubicBezTo>
                    <a:pt x="2189" y="2377"/>
                    <a:pt x="3045" y="2304"/>
                    <a:pt x="4266" y="1860"/>
                  </a:cubicBezTo>
                  <a:cubicBezTo>
                    <a:pt x="4831" y="1654"/>
                    <a:pt x="5301" y="1449"/>
                    <a:pt x="5714" y="1267"/>
                  </a:cubicBezTo>
                  <a:cubicBezTo>
                    <a:pt x="6609" y="874"/>
                    <a:pt x="7255" y="591"/>
                    <a:pt x="8187" y="591"/>
                  </a:cubicBezTo>
                  <a:close/>
                  <a:moveTo>
                    <a:pt x="8187" y="0"/>
                  </a:moveTo>
                  <a:cubicBezTo>
                    <a:pt x="7132" y="0"/>
                    <a:pt x="6401" y="320"/>
                    <a:pt x="5477" y="725"/>
                  </a:cubicBezTo>
                  <a:cubicBezTo>
                    <a:pt x="5072" y="903"/>
                    <a:pt x="4611" y="1105"/>
                    <a:pt x="4065" y="1304"/>
                  </a:cubicBezTo>
                  <a:cubicBezTo>
                    <a:pt x="2916" y="1721"/>
                    <a:pt x="2107" y="1790"/>
                    <a:pt x="1572" y="1836"/>
                  </a:cubicBezTo>
                  <a:cubicBezTo>
                    <a:pt x="1280" y="1861"/>
                    <a:pt x="1048" y="1880"/>
                    <a:pt x="855" y="1944"/>
                  </a:cubicBezTo>
                  <a:cubicBezTo>
                    <a:pt x="621" y="2023"/>
                    <a:pt x="466" y="2196"/>
                    <a:pt x="430" y="2419"/>
                  </a:cubicBezTo>
                  <a:cubicBezTo>
                    <a:pt x="354" y="2886"/>
                    <a:pt x="806" y="3412"/>
                    <a:pt x="1254" y="3748"/>
                  </a:cubicBezTo>
                  <a:cubicBezTo>
                    <a:pt x="1530" y="3955"/>
                    <a:pt x="2004" y="4023"/>
                    <a:pt x="2502" y="4023"/>
                  </a:cubicBezTo>
                  <a:cubicBezTo>
                    <a:pt x="2697" y="4023"/>
                    <a:pt x="2896" y="4012"/>
                    <a:pt x="3089" y="3996"/>
                  </a:cubicBezTo>
                  <a:lnTo>
                    <a:pt x="3089" y="3996"/>
                  </a:lnTo>
                  <a:cubicBezTo>
                    <a:pt x="2128" y="4647"/>
                    <a:pt x="799" y="5541"/>
                    <a:pt x="315" y="5831"/>
                  </a:cubicBezTo>
                  <a:cubicBezTo>
                    <a:pt x="0" y="6021"/>
                    <a:pt x="27" y="6262"/>
                    <a:pt x="53" y="6357"/>
                  </a:cubicBezTo>
                  <a:cubicBezTo>
                    <a:pt x="285" y="7194"/>
                    <a:pt x="3968" y="7345"/>
                    <a:pt x="4005" y="7345"/>
                  </a:cubicBezTo>
                  <a:cubicBezTo>
                    <a:pt x="4522" y="7344"/>
                    <a:pt x="5031" y="7227"/>
                    <a:pt x="5496" y="7000"/>
                  </a:cubicBezTo>
                  <a:lnTo>
                    <a:pt x="5496" y="7000"/>
                  </a:lnTo>
                  <a:lnTo>
                    <a:pt x="673" y="19812"/>
                  </a:lnTo>
                  <a:cubicBezTo>
                    <a:pt x="663" y="19837"/>
                    <a:pt x="658" y="19862"/>
                    <a:pt x="655" y="19889"/>
                  </a:cubicBezTo>
                  <a:cubicBezTo>
                    <a:pt x="597" y="20528"/>
                    <a:pt x="604" y="21332"/>
                    <a:pt x="1173" y="21887"/>
                  </a:cubicBezTo>
                  <a:cubicBezTo>
                    <a:pt x="1655" y="22359"/>
                    <a:pt x="2476" y="22587"/>
                    <a:pt x="3746" y="22587"/>
                  </a:cubicBezTo>
                  <a:cubicBezTo>
                    <a:pt x="4294" y="22587"/>
                    <a:pt x="4924" y="22544"/>
                    <a:pt x="5647" y="22461"/>
                  </a:cubicBezTo>
                  <a:cubicBezTo>
                    <a:pt x="9780" y="21984"/>
                    <a:pt x="10090" y="21335"/>
                    <a:pt x="10090" y="20399"/>
                  </a:cubicBezTo>
                  <a:cubicBezTo>
                    <a:pt x="10090" y="20105"/>
                    <a:pt x="10352" y="16384"/>
                    <a:pt x="10605" y="12784"/>
                  </a:cubicBezTo>
                  <a:cubicBezTo>
                    <a:pt x="10905" y="8519"/>
                    <a:pt x="11216" y="4107"/>
                    <a:pt x="11216" y="3673"/>
                  </a:cubicBezTo>
                  <a:cubicBezTo>
                    <a:pt x="11216" y="2772"/>
                    <a:pt x="9852" y="0"/>
                    <a:pt x="8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614;p43">
              <a:extLst>
                <a:ext uri="{FF2B5EF4-FFF2-40B4-BE49-F238E27FC236}">
                  <a16:creationId xmlns:a16="http://schemas.microsoft.com/office/drawing/2014/main" id="{726345C2-BF77-AD95-C4EA-F3D044083D1A}"/>
                </a:ext>
              </a:extLst>
            </p:cNvPr>
            <p:cNvSpPr/>
            <p:nvPr/>
          </p:nvSpPr>
          <p:spPr>
            <a:xfrm>
              <a:off x="8155336" y="3022873"/>
              <a:ext cx="13508" cy="53146"/>
            </a:xfrm>
            <a:custGeom>
              <a:avLst/>
              <a:gdLst/>
              <a:ahLst/>
              <a:cxnLst/>
              <a:rect l="l" t="t" r="r" b="b"/>
              <a:pathLst>
                <a:path w="764" h="3006" extrusionOk="0">
                  <a:moveTo>
                    <a:pt x="0" y="3006"/>
                  </a:moveTo>
                  <a:lnTo>
                    <a:pt x="76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615;p43">
              <a:extLst>
                <a:ext uri="{FF2B5EF4-FFF2-40B4-BE49-F238E27FC236}">
                  <a16:creationId xmlns:a16="http://schemas.microsoft.com/office/drawing/2014/main" id="{048263C9-F317-3EEF-50A8-BD0E642734F0}"/>
                </a:ext>
              </a:extLst>
            </p:cNvPr>
            <p:cNvSpPr/>
            <p:nvPr/>
          </p:nvSpPr>
          <p:spPr>
            <a:xfrm>
              <a:off x="8149430" y="3017551"/>
              <a:ext cx="25247" cy="63701"/>
            </a:xfrm>
            <a:custGeom>
              <a:avLst/>
              <a:gdLst/>
              <a:ahLst/>
              <a:cxnLst/>
              <a:rect l="l" t="t" r="r" b="b"/>
              <a:pathLst>
                <a:path w="1428" h="3603" extrusionOk="0">
                  <a:moveTo>
                    <a:pt x="1099" y="0"/>
                  </a:moveTo>
                  <a:cubicBezTo>
                    <a:pt x="964" y="0"/>
                    <a:pt x="842" y="92"/>
                    <a:pt x="810" y="228"/>
                  </a:cubicBezTo>
                  <a:lnTo>
                    <a:pt x="49" y="3235"/>
                  </a:lnTo>
                  <a:cubicBezTo>
                    <a:pt x="1" y="3421"/>
                    <a:pt x="142" y="3603"/>
                    <a:pt x="334" y="3603"/>
                  </a:cubicBezTo>
                  <a:cubicBezTo>
                    <a:pt x="470" y="3603"/>
                    <a:pt x="587" y="3511"/>
                    <a:pt x="621" y="3380"/>
                  </a:cubicBezTo>
                  <a:lnTo>
                    <a:pt x="1383" y="375"/>
                  </a:lnTo>
                  <a:cubicBezTo>
                    <a:pt x="1427" y="215"/>
                    <a:pt x="1331" y="51"/>
                    <a:pt x="1172" y="9"/>
                  </a:cubicBezTo>
                  <a:cubicBezTo>
                    <a:pt x="1147" y="3"/>
                    <a:pt x="1123" y="0"/>
                    <a:pt x="10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616;p43">
              <a:extLst>
                <a:ext uri="{FF2B5EF4-FFF2-40B4-BE49-F238E27FC236}">
                  <a16:creationId xmlns:a16="http://schemas.microsoft.com/office/drawing/2014/main" id="{990236DD-B5C2-BB05-49B0-BE56E420CC76}"/>
                </a:ext>
              </a:extLst>
            </p:cNvPr>
            <p:cNvSpPr/>
            <p:nvPr/>
          </p:nvSpPr>
          <p:spPr>
            <a:xfrm>
              <a:off x="8027385" y="3257999"/>
              <a:ext cx="193366" cy="234066"/>
            </a:xfrm>
            <a:custGeom>
              <a:avLst/>
              <a:gdLst/>
              <a:ahLst/>
              <a:cxnLst/>
              <a:rect l="l" t="t" r="r" b="b"/>
              <a:pathLst>
                <a:path w="10937" h="13239" extrusionOk="0">
                  <a:moveTo>
                    <a:pt x="7077" y="1"/>
                  </a:moveTo>
                  <a:cubicBezTo>
                    <a:pt x="7077" y="1"/>
                    <a:pt x="1931" y="1448"/>
                    <a:pt x="965" y="3700"/>
                  </a:cubicBezTo>
                  <a:cubicBezTo>
                    <a:pt x="1" y="5949"/>
                    <a:pt x="162" y="9329"/>
                    <a:pt x="2092" y="11257"/>
                  </a:cubicBezTo>
                  <a:cubicBezTo>
                    <a:pt x="3430" y="12596"/>
                    <a:pt x="4227" y="13239"/>
                    <a:pt x="5287" y="13239"/>
                  </a:cubicBezTo>
                  <a:cubicBezTo>
                    <a:pt x="5755" y="13239"/>
                    <a:pt x="6275" y="13113"/>
                    <a:pt x="6916" y="12866"/>
                  </a:cubicBezTo>
                  <a:cubicBezTo>
                    <a:pt x="9006" y="12062"/>
                    <a:pt x="9490" y="10775"/>
                    <a:pt x="9650" y="9488"/>
                  </a:cubicBezTo>
                  <a:cubicBezTo>
                    <a:pt x="9811" y="8202"/>
                    <a:pt x="10936" y="3861"/>
                    <a:pt x="7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617;p43">
              <a:extLst>
                <a:ext uri="{FF2B5EF4-FFF2-40B4-BE49-F238E27FC236}">
                  <a16:creationId xmlns:a16="http://schemas.microsoft.com/office/drawing/2014/main" id="{6315A77D-434F-70DA-37F3-F8648F4207F1}"/>
                </a:ext>
              </a:extLst>
            </p:cNvPr>
            <p:cNvSpPr/>
            <p:nvPr/>
          </p:nvSpPr>
          <p:spPr>
            <a:xfrm>
              <a:off x="8022417" y="3252748"/>
              <a:ext cx="197804" cy="244497"/>
            </a:xfrm>
            <a:custGeom>
              <a:avLst/>
              <a:gdLst/>
              <a:ahLst/>
              <a:cxnLst/>
              <a:rect l="l" t="t" r="r" b="b"/>
              <a:pathLst>
                <a:path w="11188" h="13829" extrusionOk="0">
                  <a:moveTo>
                    <a:pt x="7272" y="631"/>
                  </a:moveTo>
                  <a:cubicBezTo>
                    <a:pt x="10543" y="4008"/>
                    <a:pt x="9955" y="7726"/>
                    <a:pt x="9700" y="9325"/>
                  </a:cubicBezTo>
                  <a:cubicBezTo>
                    <a:pt x="9675" y="9490"/>
                    <a:pt x="9652" y="9632"/>
                    <a:pt x="9637" y="9749"/>
                  </a:cubicBezTo>
                  <a:cubicBezTo>
                    <a:pt x="9490" y="10927"/>
                    <a:pt x="9080" y="12122"/>
                    <a:pt x="7090" y="12888"/>
                  </a:cubicBezTo>
                  <a:cubicBezTo>
                    <a:pt x="6489" y="13119"/>
                    <a:pt x="6008" y="13240"/>
                    <a:pt x="5574" y="13240"/>
                  </a:cubicBezTo>
                  <a:cubicBezTo>
                    <a:pt x="4613" y="13240"/>
                    <a:pt x="3881" y="12647"/>
                    <a:pt x="2580" y="11347"/>
                  </a:cubicBezTo>
                  <a:cubicBezTo>
                    <a:pt x="688" y="9453"/>
                    <a:pt x="620" y="6207"/>
                    <a:pt x="1518" y="4114"/>
                  </a:cubicBezTo>
                  <a:cubicBezTo>
                    <a:pt x="2322" y="2236"/>
                    <a:pt x="6394" y="901"/>
                    <a:pt x="7272" y="631"/>
                  </a:cubicBezTo>
                  <a:close/>
                  <a:moveTo>
                    <a:pt x="7357" y="1"/>
                  </a:moveTo>
                  <a:cubicBezTo>
                    <a:pt x="7330" y="1"/>
                    <a:pt x="7303" y="4"/>
                    <a:pt x="7277" y="12"/>
                  </a:cubicBezTo>
                  <a:cubicBezTo>
                    <a:pt x="7061" y="73"/>
                    <a:pt x="1984" y="1525"/>
                    <a:pt x="974" y="3879"/>
                  </a:cubicBezTo>
                  <a:cubicBezTo>
                    <a:pt x="1" y="6152"/>
                    <a:pt x="85" y="9689"/>
                    <a:pt x="2162" y="11765"/>
                  </a:cubicBezTo>
                  <a:cubicBezTo>
                    <a:pt x="3510" y="13111"/>
                    <a:pt x="4373" y="13828"/>
                    <a:pt x="5564" y="13828"/>
                  </a:cubicBezTo>
                  <a:cubicBezTo>
                    <a:pt x="6065" y="13828"/>
                    <a:pt x="6626" y="13700"/>
                    <a:pt x="7303" y="13439"/>
                  </a:cubicBezTo>
                  <a:cubicBezTo>
                    <a:pt x="9588" y="12560"/>
                    <a:pt x="10062" y="11118"/>
                    <a:pt x="10224" y="9822"/>
                  </a:cubicBezTo>
                  <a:cubicBezTo>
                    <a:pt x="10238" y="9710"/>
                    <a:pt x="10259" y="9574"/>
                    <a:pt x="10284" y="9417"/>
                  </a:cubicBezTo>
                  <a:cubicBezTo>
                    <a:pt x="10555" y="7708"/>
                    <a:pt x="11187" y="3709"/>
                    <a:pt x="7566" y="89"/>
                  </a:cubicBezTo>
                  <a:cubicBezTo>
                    <a:pt x="7510" y="31"/>
                    <a:pt x="7434" y="1"/>
                    <a:pt x="7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618;p43">
              <a:extLst>
                <a:ext uri="{FF2B5EF4-FFF2-40B4-BE49-F238E27FC236}">
                  <a16:creationId xmlns:a16="http://schemas.microsoft.com/office/drawing/2014/main" id="{8CCC0F1C-BA64-47EA-A3B1-EC5B2FF625A8}"/>
                </a:ext>
              </a:extLst>
            </p:cNvPr>
            <p:cNvSpPr/>
            <p:nvPr/>
          </p:nvSpPr>
          <p:spPr>
            <a:xfrm>
              <a:off x="7973355" y="4437609"/>
              <a:ext cx="264457" cy="218949"/>
            </a:xfrm>
            <a:custGeom>
              <a:avLst/>
              <a:gdLst/>
              <a:ahLst/>
              <a:cxnLst/>
              <a:rect l="l" t="t" r="r" b="b"/>
              <a:pathLst>
                <a:path w="14958" h="12384" extrusionOk="0">
                  <a:moveTo>
                    <a:pt x="2809" y="1"/>
                  </a:moveTo>
                  <a:cubicBezTo>
                    <a:pt x="2412" y="1"/>
                    <a:pt x="2055" y="55"/>
                    <a:pt x="1770" y="185"/>
                  </a:cubicBezTo>
                  <a:cubicBezTo>
                    <a:pt x="1" y="989"/>
                    <a:pt x="1" y="1794"/>
                    <a:pt x="2252" y="5332"/>
                  </a:cubicBezTo>
                  <a:cubicBezTo>
                    <a:pt x="4288" y="8529"/>
                    <a:pt x="9607" y="12384"/>
                    <a:pt x="12155" y="12384"/>
                  </a:cubicBezTo>
                  <a:cubicBezTo>
                    <a:pt x="12426" y="12384"/>
                    <a:pt x="12666" y="12340"/>
                    <a:pt x="12867" y="12248"/>
                  </a:cubicBezTo>
                  <a:cubicBezTo>
                    <a:pt x="14958" y="11282"/>
                    <a:pt x="13028" y="4848"/>
                    <a:pt x="13028" y="4848"/>
                  </a:cubicBezTo>
                  <a:lnTo>
                    <a:pt x="8042" y="1472"/>
                  </a:lnTo>
                  <a:cubicBezTo>
                    <a:pt x="8042" y="1472"/>
                    <a:pt x="4875" y="1"/>
                    <a:pt x="2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619;p43">
              <a:extLst>
                <a:ext uri="{FF2B5EF4-FFF2-40B4-BE49-F238E27FC236}">
                  <a16:creationId xmlns:a16="http://schemas.microsoft.com/office/drawing/2014/main" id="{28AE01F8-6AC5-DD1F-7BBA-47C61CCF16E2}"/>
                </a:ext>
              </a:extLst>
            </p:cNvPr>
            <p:cNvSpPr/>
            <p:nvPr/>
          </p:nvSpPr>
          <p:spPr>
            <a:xfrm>
              <a:off x="7973744" y="4432464"/>
              <a:ext cx="269249" cy="229221"/>
            </a:xfrm>
            <a:custGeom>
              <a:avLst/>
              <a:gdLst/>
              <a:ahLst/>
              <a:cxnLst/>
              <a:rect l="l" t="t" r="r" b="b"/>
              <a:pathLst>
                <a:path w="15229" h="12965" extrusionOk="0">
                  <a:moveTo>
                    <a:pt x="2779" y="588"/>
                  </a:moveTo>
                  <a:cubicBezTo>
                    <a:pt x="4380" y="588"/>
                    <a:pt x="6861" y="1554"/>
                    <a:pt x="7873" y="2021"/>
                  </a:cubicBezTo>
                  <a:lnTo>
                    <a:pt x="12752" y="5326"/>
                  </a:lnTo>
                  <a:cubicBezTo>
                    <a:pt x="13275" y="7120"/>
                    <a:pt x="14216" y="11580"/>
                    <a:pt x="12720" y="12270"/>
                  </a:cubicBezTo>
                  <a:cubicBezTo>
                    <a:pt x="12554" y="12347"/>
                    <a:pt x="12353" y="12383"/>
                    <a:pt x="12122" y="12383"/>
                  </a:cubicBezTo>
                  <a:cubicBezTo>
                    <a:pt x="9808" y="12383"/>
                    <a:pt x="4553" y="8722"/>
                    <a:pt x="2479" y="5464"/>
                  </a:cubicBezTo>
                  <a:cubicBezTo>
                    <a:pt x="1296" y="3605"/>
                    <a:pt x="603" y="2313"/>
                    <a:pt x="807" y="1627"/>
                  </a:cubicBezTo>
                  <a:cubicBezTo>
                    <a:pt x="904" y="1299"/>
                    <a:pt x="1213" y="1044"/>
                    <a:pt x="1870" y="745"/>
                  </a:cubicBezTo>
                  <a:cubicBezTo>
                    <a:pt x="2113" y="634"/>
                    <a:pt x="2424" y="588"/>
                    <a:pt x="2779" y="588"/>
                  </a:cubicBezTo>
                  <a:close/>
                  <a:moveTo>
                    <a:pt x="2779" y="0"/>
                  </a:moveTo>
                  <a:cubicBezTo>
                    <a:pt x="2342" y="0"/>
                    <a:pt x="1946" y="61"/>
                    <a:pt x="1626" y="206"/>
                  </a:cubicBezTo>
                  <a:cubicBezTo>
                    <a:pt x="1016" y="483"/>
                    <a:pt x="428" y="826"/>
                    <a:pt x="241" y="1458"/>
                  </a:cubicBezTo>
                  <a:cubicBezTo>
                    <a:pt x="0" y="2269"/>
                    <a:pt x="438" y="3359"/>
                    <a:pt x="1981" y="5781"/>
                  </a:cubicBezTo>
                  <a:cubicBezTo>
                    <a:pt x="4044" y="9023"/>
                    <a:pt x="9425" y="12964"/>
                    <a:pt x="12155" y="12964"/>
                  </a:cubicBezTo>
                  <a:cubicBezTo>
                    <a:pt x="12462" y="12964"/>
                    <a:pt x="12736" y="12914"/>
                    <a:pt x="12969" y="12807"/>
                  </a:cubicBezTo>
                  <a:cubicBezTo>
                    <a:pt x="15228" y="11764"/>
                    <a:pt x="13494" y="5739"/>
                    <a:pt x="13289" y="5055"/>
                  </a:cubicBezTo>
                  <a:cubicBezTo>
                    <a:pt x="13270" y="4989"/>
                    <a:pt x="13229" y="4934"/>
                    <a:pt x="13172" y="4895"/>
                  </a:cubicBezTo>
                  <a:lnTo>
                    <a:pt x="8186" y="1518"/>
                  </a:lnTo>
                  <a:cubicBezTo>
                    <a:pt x="8173" y="1509"/>
                    <a:pt x="8159" y="1502"/>
                    <a:pt x="8145" y="1496"/>
                  </a:cubicBezTo>
                  <a:cubicBezTo>
                    <a:pt x="7987" y="1423"/>
                    <a:pt x="4897" y="0"/>
                    <a:pt x="27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620;p43">
              <a:extLst>
                <a:ext uri="{FF2B5EF4-FFF2-40B4-BE49-F238E27FC236}">
                  <a16:creationId xmlns:a16="http://schemas.microsoft.com/office/drawing/2014/main" id="{76F55468-E867-894C-7E6E-30AF8BBCF8F8}"/>
                </a:ext>
              </a:extLst>
            </p:cNvPr>
            <p:cNvSpPr/>
            <p:nvPr/>
          </p:nvSpPr>
          <p:spPr>
            <a:xfrm>
              <a:off x="7975035" y="4449843"/>
              <a:ext cx="241951" cy="206715"/>
            </a:xfrm>
            <a:custGeom>
              <a:avLst/>
              <a:gdLst/>
              <a:ahLst/>
              <a:cxnLst/>
              <a:rect l="l" t="t" r="r" b="b"/>
              <a:pathLst>
                <a:path w="13685" h="11692" extrusionOk="0">
                  <a:moveTo>
                    <a:pt x="831" y="0"/>
                  </a:moveTo>
                  <a:lnTo>
                    <a:pt x="831" y="0"/>
                  </a:lnTo>
                  <a:cubicBezTo>
                    <a:pt x="0" y="732"/>
                    <a:pt x="359" y="1812"/>
                    <a:pt x="2157" y="4640"/>
                  </a:cubicBezTo>
                  <a:cubicBezTo>
                    <a:pt x="4193" y="7837"/>
                    <a:pt x="9512" y="11692"/>
                    <a:pt x="12060" y="11692"/>
                  </a:cubicBezTo>
                  <a:cubicBezTo>
                    <a:pt x="12331" y="11692"/>
                    <a:pt x="12571" y="11648"/>
                    <a:pt x="12772" y="11556"/>
                  </a:cubicBezTo>
                  <a:cubicBezTo>
                    <a:pt x="13303" y="11310"/>
                    <a:pt x="13575" y="10711"/>
                    <a:pt x="13685" y="9954"/>
                  </a:cubicBezTo>
                  <a:lnTo>
                    <a:pt x="13685" y="9954"/>
                  </a:lnTo>
                  <a:cubicBezTo>
                    <a:pt x="13113" y="10196"/>
                    <a:pt x="12537" y="10308"/>
                    <a:pt x="11957" y="10308"/>
                  </a:cubicBezTo>
                  <a:cubicBezTo>
                    <a:pt x="9551" y="10308"/>
                    <a:pt x="7092" y="8376"/>
                    <a:pt x="4730" y="5765"/>
                  </a:cubicBezTo>
                  <a:cubicBezTo>
                    <a:pt x="2685" y="3504"/>
                    <a:pt x="1436" y="1249"/>
                    <a:pt x="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621;p43">
              <a:extLst>
                <a:ext uri="{FF2B5EF4-FFF2-40B4-BE49-F238E27FC236}">
                  <a16:creationId xmlns:a16="http://schemas.microsoft.com/office/drawing/2014/main" id="{223529E5-6874-21F0-17DA-399B412269C3}"/>
                </a:ext>
              </a:extLst>
            </p:cNvPr>
            <p:cNvSpPr/>
            <p:nvPr/>
          </p:nvSpPr>
          <p:spPr>
            <a:xfrm>
              <a:off x="7967627" y="4444610"/>
              <a:ext cx="254999" cy="217075"/>
            </a:xfrm>
            <a:custGeom>
              <a:avLst/>
              <a:gdLst/>
              <a:ahLst/>
              <a:cxnLst/>
              <a:rect l="l" t="t" r="r" b="b"/>
              <a:pathLst>
                <a:path w="14423" h="12278" extrusionOk="0">
                  <a:moveTo>
                    <a:pt x="1192" y="843"/>
                  </a:moveTo>
                  <a:lnTo>
                    <a:pt x="1192" y="843"/>
                  </a:lnTo>
                  <a:cubicBezTo>
                    <a:pt x="1841" y="2108"/>
                    <a:pt x="3058" y="4190"/>
                    <a:pt x="4930" y="6260"/>
                  </a:cubicBezTo>
                  <a:cubicBezTo>
                    <a:pt x="7761" y="9388"/>
                    <a:pt x="10168" y="10908"/>
                    <a:pt x="12354" y="10908"/>
                  </a:cubicBezTo>
                  <a:cubicBezTo>
                    <a:pt x="12813" y="10908"/>
                    <a:pt x="13262" y="10841"/>
                    <a:pt x="13703" y="10708"/>
                  </a:cubicBezTo>
                  <a:lnTo>
                    <a:pt x="13703" y="10708"/>
                  </a:lnTo>
                  <a:cubicBezTo>
                    <a:pt x="13570" y="11157"/>
                    <a:pt x="13357" y="11450"/>
                    <a:pt x="13066" y="11583"/>
                  </a:cubicBezTo>
                  <a:cubicBezTo>
                    <a:pt x="12900" y="11660"/>
                    <a:pt x="12699" y="11696"/>
                    <a:pt x="12469" y="11696"/>
                  </a:cubicBezTo>
                  <a:cubicBezTo>
                    <a:pt x="10154" y="11696"/>
                    <a:pt x="4899" y="8035"/>
                    <a:pt x="2825" y="4777"/>
                  </a:cubicBezTo>
                  <a:cubicBezTo>
                    <a:pt x="1270" y="2332"/>
                    <a:pt x="942" y="1389"/>
                    <a:pt x="1192" y="843"/>
                  </a:cubicBezTo>
                  <a:close/>
                  <a:moveTo>
                    <a:pt x="1249" y="1"/>
                  </a:moveTo>
                  <a:cubicBezTo>
                    <a:pt x="1177" y="1"/>
                    <a:pt x="1108" y="26"/>
                    <a:pt x="1054" y="75"/>
                  </a:cubicBezTo>
                  <a:cubicBezTo>
                    <a:pt x="0" y="1003"/>
                    <a:pt x="596" y="2374"/>
                    <a:pt x="2327" y="5094"/>
                  </a:cubicBezTo>
                  <a:cubicBezTo>
                    <a:pt x="4390" y="8336"/>
                    <a:pt x="9770" y="12277"/>
                    <a:pt x="12501" y="12277"/>
                  </a:cubicBezTo>
                  <a:cubicBezTo>
                    <a:pt x="12808" y="12276"/>
                    <a:pt x="13082" y="12227"/>
                    <a:pt x="13314" y="12118"/>
                  </a:cubicBezTo>
                  <a:cubicBezTo>
                    <a:pt x="13895" y="11852"/>
                    <a:pt x="14258" y="11237"/>
                    <a:pt x="14396" y="10290"/>
                  </a:cubicBezTo>
                  <a:cubicBezTo>
                    <a:pt x="14422" y="10104"/>
                    <a:pt x="14274" y="9952"/>
                    <a:pt x="14103" y="9952"/>
                  </a:cubicBezTo>
                  <a:cubicBezTo>
                    <a:pt x="14065" y="9952"/>
                    <a:pt x="14026" y="9959"/>
                    <a:pt x="13988" y="9976"/>
                  </a:cubicBezTo>
                  <a:cubicBezTo>
                    <a:pt x="13462" y="10199"/>
                    <a:pt x="12921" y="10311"/>
                    <a:pt x="12360" y="10311"/>
                  </a:cubicBezTo>
                  <a:cubicBezTo>
                    <a:pt x="10346" y="10311"/>
                    <a:pt x="8079" y="8858"/>
                    <a:pt x="5369" y="5862"/>
                  </a:cubicBezTo>
                  <a:cubicBezTo>
                    <a:pt x="3323" y="3601"/>
                    <a:pt x="2076" y="1324"/>
                    <a:pt x="1516" y="168"/>
                  </a:cubicBezTo>
                  <a:cubicBezTo>
                    <a:pt x="1476" y="85"/>
                    <a:pt x="1399" y="26"/>
                    <a:pt x="1308" y="7"/>
                  </a:cubicBezTo>
                  <a:cubicBezTo>
                    <a:pt x="1288" y="3"/>
                    <a:pt x="1268" y="1"/>
                    <a:pt x="1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622;p43">
              <a:extLst>
                <a:ext uri="{FF2B5EF4-FFF2-40B4-BE49-F238E27FC236}">
                  <a16:creationId xmlns:a16="http://schemas.microsoft.com/office/drawing/2014/main" id="{3944C49D-003B-0C8B-1889-C01C66B989B5}"/>
                </a:ext>
              </a:extLst>
            </p:cNvPr>
            <p:cNvSpPr/>
            <p:nvPr/>
          </p:nvSpPr>
          <p:spPr>
            <a:xfrm>
              <a:off x="8089920" y="3466464"/>
              <a:ext cx="1188591" cy="1193365"/>
            </a:xfrm>
            <a:custGeom>
              <a:avLst/>
              <a:gdLst/>
              <a:ahLst/>
              <a:cxnLst/>
              <a:rect l="l" t="t" r="r" b="b"/>
              <a:pathLst>
                <a:path w="67228" h="67498" extrusionOk="0">
                  <a:moveTo>
                    <a:pt x="45468" y="1"/>
                  </a:moveTo>
                  <a:cubicBezTo>
                    <a:pt x="42438" y="1"/>
                    <a:pt x="35390" y="859"/>
                    <a:pt x="24609" y="7187"/>
                  </a:cubicBezTo>
                  <a:lnTo>
                    <a:pt x="24769" y="12013"/>
                  </a:lnTo>
                  <a:cubicBezTo>
                    <a:pt x="24769" y="12013"/>
                    <a:pt x="14958" y="15710"/>
                    <a:pt x="10133" y="19088"/>
                  </a:cubicBezTo>
                  <a:cubicBezTo>
                    <a:pt x="5308" y="22466"/>
                    <a:pt x="2091" y="25040"/>
                    <a:pt x="1609" y="28255"/>
                  </a:cubicBezTo>
                  <a:cubicBezTo>
                    <a:pt x="1127" y="31472"/>
                    <a:pt x="1448" y="56401"/>
                    <a:pt x="1448" y="56401"/>
                  </a:cubicBezTo>
                  <a:cubicBezTo>
                    <a:pt x="1448" y="56401"/>
                    <a:pt x="0" y="56723"/>
                    <a:pt x="484" y="57687"/>
                  </a:cubicBezTo>
                  <a:cubicBezTo>
                    <a:pt x="967" y="58653"/>
                    <a:pt x="1931" y="62191"/>
                    <a:pt x="3218" y="62512"/>
                  </a:cubicBezTo>
                  <a:cubicBezTo>
                    <a:pt x="4048" y="62720"/>
                    <a:pt x="5012" y="63062"/>
                    <a:pt x="5678" y="63062"/>
                  </a:cubicBezTo>
                  <a:cubicBezTo>
                    <a:pt x="6044" y="63062"/>
                    <a:pt x="6320" y="62958"/>
                    <a:pt x="6434" y="62673"/>
                  </a:cubicBezTo>
                  <a:cubicBezTo>
                    <a:pt x="6756" y="61868"/>
                    <a:pt x="7720" y="57044"/>
                    <a:pt x="8364" y="55436"/>
                  </a:cubicBezTo>
                  <a:cubicBezTo>
                    <a:pt x="9007" y="53827"/>
                    <a:pt x="10133" y="46268"/>
                    <a:pt x="11098" y="40961"/>
                  </a:cubicBezTo>
                  <a:cubicBezTo>
                    <a:pt x="12063" y="35653"/>
                    <a:pt x="12063" y="31955"/>
                    <a:pt x="12063" y="31955"/>
                  </a:cubicBezTo>
                  <a:cubicBezTo>
                    <a:pt x="12063" y="31955"/>
                    <a:pt x="16405" y="31472"/>
                    <a:pt x="22034" y="29542"/>
                  </a:cubicBezTo>
                  <a:cubicBezTo>
                    <a:pt x="27663" y="27612"/>
                    <a:pt x="35866" y="24074"/>
                    <a:pt x="35866" y="24074"/>
                  </a:cubicBezTo>
                  <a:cubicBezTo>
                    <a:pt x="35866" y="24074"/>
                    <a:pt x="42459" y="40639"/>
                    <a:pt x="43907" y="43857"/>
                  </a:cubicBezTo>
                  <a:cubicBezTo>
                    <a:pt x="45355" y="47074"/>
                    <a:pt x="50984" y="54311"/>
                    <a:pt x="52110" y="56401"/>
                  </a:cubicBezTo>
                  <a:cubicBezTo>
                    <a:pt x="53235" y="58492"/>
                    <a:pt x="60312" y="67498"/>
                    <a:pt x="60312" y="67498"/>
                  </a:cubicBezTo>
                  <a:cubicBezTo>
                    <a:pt x="60312" y="67498"/>
                    <a:pt x="63047" y="65085"/>
                    <a:pt x="64816" y="65085"/>
                  </a:cubicBezTo>
                  <a:lnTo>
                    <a:pt x="67228" y="65085"/>
                  </a:lnTo>
                  <a:cubicBezTo>
                    <a:pt x="67228" y="65085"/>
                    <a:pt x="64332" y="57043"/>
                    <a:pt x="61921" y="52219"/>
                  </a:cubicBezTo>
                  <a:cubicBezTo>
                    <a:pt x="59509" y="47395"/>
                    <a:pt x="54522" y="39513"/>
                    <a:pt x="54522" y="39513"/>
                  </a:cubicBezTo>
                  <a:cubicBezTo>
                    <a:pt x="54522" y="39513"/>
                    <a:pt x="50021" y="11374"/>
                    <a:pt x="49858" y="9439"/>
                  </a:cubicBezTo>
                  <a:cubicBezTo>
                    <a:pt x="49547" y="5726"/>
                    <a:pt x="47168" y="120"/>
                    <a:pt x="47168" y="120"/>
                  </a:cubicBezTo>
                  <a:cubicBezTo>
                    <a:pt x="47168" y="120"/>
                    <a:pt x="46596" y="1"/>
                    <a:pt x="45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623;p43">
              <a:extLst>
                <a:ext uri="{FF2B5EF4-FFF2-40B4-BE49-F238E27FC236}">
                  <a16:creationId xmlns:a16="http://schemas.microsoft.com/office/drawing/2014/main" id="{3C5871D9-067F-528B-37D6-F57A7952521D}"/>
                </a:ext>
              </a:extLst>
            </p:cNvPr>
            <p:cNvSpPr/>
            <p:nvPr/>
          </p:nvSpPr>
          <p:spPr>
            <a:xfrm>
              <a:off x="8090291" y="3461072"/>
              <a:ext cx="1194372" cy="1203990"/>
            </a:xfrm>
            <a:custGeom>
              <a:avLst/>
              <a:gdLst/>
              <a:ahLst/>
              <a:cxnLst/>
              <a:rect l="l" t="t" r="r" b="b"/>
              <a:pathLst>
                <a:path w="67555" h="68099" extrusionOk="0">
                  <a:moveTo>
                    <a:pt x="45500" y="609"/>
                  </a:moveTo>
                  <a:cubicBezTo>
                    <a:pt x="46230" y="609"/>
                    <a:pt x="46711" y="659"/>
                    <a:pt x="46938" y="691"/>
                  </a:cubicBezTo>
                  <a:cubicBezTo>
                    <a:pt x="47314" y="1606"/>
                    <a:pt x="49268" y="6482"/>
                    <a:pt x="49543" y="9769"/>
                  </a:cubicBezTo>
                  <a:cubicBezTo>
                    <a:pt x="49704" y="11694"/>
                    <a:pt x="54026" y="38717"/>
                    <a:pt x="54210" y="39865"/>
                  </a:cubicBezTo>
                  <a:cubicBezTo>
                    <a:pt x="54216" y="39905"/>
                    <a:pt x="54230" y="39943"/>
                    <a:pt x="54252" y="39977"/>
                  </a:cubicBezTo>
                  <a:cubicBezTo>
                    <a:pt x="54302" y="40055"/>
                    <a:pt x="59257" y="47900"/>
                    <a:pt x="61636" y="52657"/>
                  </a:cubicBezTo>
                  <a:cubicBezTo>
                    <a:pt x="63708" y="56803"/>
                    <a:pt x="66169" y="63417"/>
                    <a:pt x="66785" y="65094"/>
                  </a:cubicBezTo>
                  <a:lnTo>
                    <a:pt x="64795" y="65094"/>
                  </a:lnTo>
                  <a:cubicBezTo>
                    <a:pt x="63230" y="65094"/>
                    <a:pt x="61055" y="66781"/>
                    <a:pt x="60334" y="67378"/>
                  </a:cubicBezTo>
                  <a:cubicBezTo>
                    <a:pt x="59201" y="65930"/>
                    <a:pt x="53348" y="58420"/>
                    <a:pt x="52349" y="56566"/>
                  </a:cubicBezTo>
                  <a:cubicBezTo>
                    <a:pt x="51897" y="55725"/>
                    <a:pt x="50754" y="54102"/>
                    <a:pt x="49429" y="52222"/>
                  </a:cubicBezTo>
                  <a:cubicBezTo>
                    <a:pt x="47465" y="49432"/>
                    <a:pt x="45022" y="45961"/>
                    <a:pt x="44157" y="44040"/>
                  </a:cubicBezTo>
                  <a:cubicBezTo>
                    <a:pt x="42728" y="40866"/>
                    <a:pt x="36186" y="24434"/>
                    <a:pt x="36119" y="24269"/>
                  </a:cubicBezTo>
                  <a:cubicBezTo>
                    <a:pt x="36075" y="24157"/>
                    <a:pt x="35966" y="24083"/>
                    <a:pt x="35845" y="24083"/>
                  </a:cubicBezTo>
                  <a:cubicBezTo>
                    <a:pt x="35804" y="24083"/>
                    <a:pt x="35765" y="24092"/>
                    <a:pt x="35728" y="24107"/>
                  </a:cubicBezTo>
                  <a:cubicBezTo>
                    <a:pt x="35646" y="24142"/>
                    <a:pt x="27472" y="27662"/>
                    <a:pt x="21919" y="29567"/>
                  </a:cubicBezTo>
                  <a:cubicBezTo>
                    <a:pt x="16388" y="31463"/>
                    <a:pt x="12053" y="31961"/>
                    <a:pt x="12010" y="31966"/>
                  </a:cubicBezTo>
                  <a:cubicBezTo>
                    <a:pt x="11860" y="31982"/>
                    <a:pt x="11747" y="32109"/>
                    <a:pt x="11747" y="32259"/>
                  </a:cubicBezTo>
                  <a:cubicBezTo>
                    <a:pt x="11747" y="32297"/>
                    <a:pt x="11736" y="35997"/>
                    <a:pt x="10788" y="41212"/>
                  </a:cubicBezTo>
                  <a:cubicBezTo>
                    <a:pt x="10502" y="42782"/>
                    <a:pt x="10202" y="44547"/>
                    <a:pt x="9906" y="46298"/>
                  </a:cubicBezTo>
                  <a:cubicBezTo>
                    <a:pt x="9220" y="50344"/>
                    <a:pt x="8510" y="54527"/>
                    <a:pt x="8070" y="55630"/>
                  </a:cubicBezTo>
                  <a:cubicBezTo>
                    <a:pt x="7686" y="56594"/>
                    <a:pt x="7188" y="58680"/>
                    <a:pt x="6789" y="60355"/>
                  </a:cubicBezTo>
                  <a:cubicBezTo>
                    <a:pt x="6520" y="61487"/>
                    <a:pt x="6264" y="62555"/>
                    <a:pt x="6139" y="62868"/>
                  </a:cubicBezTo>
                  <a:cubicBezTo>
                    <a:pt x="6081" y="63015"/>
                    <a:pt x="5904" y="63071"/>
                    <a:pt x="5662" y="63071"/>
                  </a:cubicBezTo>
                  <a:cubicBezTo>
                    <a:pt x="5218" y="63071"/>
                    <a:pt x="4552" y="62884"/>
                    <a:pt x="3976" y="62721"/>
                  </a:cubicBezTo>
                  <a:cubicBezTo>
                    <a:pt x="3736" y="62654"/>
                    <a:pt x="3498" y="62588"/>
                    <a:pt x="3269" y="62530"/>
                  </a:cubicBezTo>
                  <a:cubicBezTo>
                    <a:pt x="2444" y="62323"/>
                    <a:pt x="1647" y="60214"/>
                    <a:pt x="1171" y="58955"/>
                  </a:cubicBezTo>
                  <a:cubicBezTo>
                    <a:pt x="1000" y="58500"/>
                    <a:pt x="852" y="58107"/>
                    <a:pt x="728" y="57860"/>
                  </a:cubicBezTo>
                  <a:cubicBezTo>
                    <a:pt x="629" y="57661"/>
                    <a:pt x="659" y="57547"/>
                    <a:pt x="692" y="57479"/>
                  </a:cubicBezTo>
                  <a:cubicBezTo>
                    <a:pt x="823" y="57202"/>
                    <a:pt x="1326" y="57032"/>
                    <a:pt x="1492" y="56994"/>
                  </a:cubicBezTo>
                  <a:cubicBezTo>
                    <a:pt x="1630" y="56964"/>
                    <a:pt x="1725" y="56842"/>
                    <a:pt x="1724" y="56702"/>
                  </a:cubicBezTo>
                  <a:cubicBezTo>
                    <a:pt x="1720" y="56452"/>
                    <a:pt x="1408" y="31761"/>
                    <a:pt x="1881" y="28604"/>
                  </a:cubicBezTo>
                  <a:cubicBezTo>
                    <a:pt x="2361" y="25408"/>
                    <a:pt x="5816" y="22762"/>
                    <a:pt x="10283" y="19636"/>
                  </a:cubicBezTo>
                  <a:cubicBezTo>
                    <a:pt x="15022" y="16319"/>
                    <a:pt x="24754" y="12631"/>
                    <a:pt x="24852" y="12593"/>
                  </a:cubicBezTo>
                  <a:cubicBezTo>
                    <a:pt x="24971" y="12549"/>
                    <a:pt x="25047" y="12433"/>
                    <a:pt x="25044" y="12307"/>
                  </a:cubicBezTo>
                  <a:lnTo>
                    <a:pt x="24889" y="7659"/>
                  </a:lnTo>
                  <a:cubicBezTo>
                    <a:pt x="35552" y="1431"/>
                    <a:pt x="42553" y="609"/>
                    <a:pt x="45500" y="609"/>
                  </a:cubicBezTo>
                  <a:close/>
                  <a:moveTo>
                    <a:pt x="45389" y="0"/>
                  </a:moveTo>
                  <a:cubicBezTo>
                    <a:pt x="42284" y="0"/>
                    <a:pt x="35248" y="893"/>
                    <a:pt x="24438" y="7237"/>
                  </a:cubicBezTo>
                  <a:cubicBezTo>
                    <a:pt x="24345" y="7293"/>
                    <a:pt x="24288" y="7395"/>
                    <a:pt x="24292" y="7503"/>
                  </a:cubicBezTo>
                  <a:lnTo>
                    <a:pt x="24446" y="12117"/>
                  </a:lnTo>
                  <a:cubicBezTo>
                    <a:pt x="23025" y="12663"/>
                    <a:pt x="14363" y="16057"/>
                    <a:pt x="9943" y="19152"/>
                  </a:cubicBezTo>
                  <a:cubicBezTo>
                    <a:pt x="5359" y="22359"/>
                    <a:pt x="1811" y="25087"/>
                    <a:pt x="1297" y="28517"/>
                  </a:cubicBezTo>
                  <a:cubicBezTo>
                    <a:pt x="835" y="31594"/>
                    <a:pt x="1097" y="53832"/>
                    <a:pt x="1130" y="56485"/>
                  </a:cubicBezTo>
                  <a:cubicBezTo>
                    <a:pt x="835" y="56586"/>
                    <a:pt x="357" y="56808"/>
                    <a:pt x="158" y="57224"/>
                  </a:cubicBezTo>
                  <a:cubicBezTo>
                    <a:pt x="67" y="57416"/>
                    <a:pt x="0" y="57727"/>
                    <a:pt x="198" y="58124"/>
                  </a:cubicBezTo>
                  <a:cubicBezTo>
                    <a:pt x="309" y="58344"/>
                    <a:pt x="452" y="58724"/>
                    <a:pt x="619" y="59164"/>
                  </a:cubicBezTo>
                  <a:cubicBezTo>
                    <a:pt x="1202" y="60709"/>
                    <a:pt x="2000" y="62822"/>
                    <a:pt x="3125" y="63104"/>
                  </a:cubicBezTo>
                  <a:cubicBezTo>
                    <a:pt x="3348" y="63159"/>
                    <a:pt x="3582" y="63225"/>
                    <a:pt x="3815" y="63291"/>
                  </a:cubicBezTo>
                  <a:cubicBezTo>
                    <a:pt x="4469" y="63476"/>
                    <a:pt x="5135" y="63663"/>
                    <a:pt x="5670" y="63663"/>
                  </a:cubicBezTo>
                  <a:cubicBezTo>
                    <a:pt x="6145" y="63663"/>
                    <a:pt x="6517" y="63515"/>
                    <a:pt x="6688" y="63088"/>
                  </a:cubicBezTo>
                  <a:cubicBezTo>
                    <a:pt x="6829" y="62735"/>
                    <a:pt x="7065" y="61745"/>
                    <a:pt x="7363" y="60493"/>
                  </a:cubicBezTo>
                  <a:cubicBezTo>
                    <a:pt x="7759" y="58835"/>
                    <a:pt x="8250" y="56772"/>
                    <a:pt x="8618" y="55851"/>
                  </a:cubicBezTo>
                  <a:cubicBezTo>
                    <a:pt x="9083" y="54687"/>
                    <a:pt x="9765" y="50661"/>
                    <a:pt x="10489" y="46397"/>
                  </a:cubicBezTo>
                  <a:cubicBezTo>
                    <a:pt x="10785" y="44649"/>
                    <a:pt x="11084" y="42885"/>
                    <a:pt x="11368" y="41319"/>
                  </a:cubicBezTo>
                  <a:cubicBezTo>
                    <a:pt x="12183" y="36839"/>
                    <a:pt x="12314" y="33459"/>
                    <a:pt x="12335" y="32521"/>
                  </a:cubicBezTo>
                  <a:cubicBezTo>
                    <a:pt x="13357" y="32383"/>
                    <a:pt x="17288" y="31781"/>
                    <a:pt x="22110" y="30126"/>
                  </a:cubicBezTo>
                  <a:cubicBezTo>
                    <a:pt x="27102" y="28415"/>
                    <a:pt x="34195" y="25406"/>
                    <a:pt x="35682" y="24771"/>
                  </a:cubicBezTo>
                  <a:cubicBezTo>
                    <a:pt x="36560" y="26971"/>
                    <a:pt x="42287" y="41328"/>
                    <a:pt x="43618" y="44283"/>
                  </a:cubicBezTo>
                  <a:cubicBezTo>
                    <a:pt x="44505" y="46257"/>
                    <a:pt x="46865" y="49607"/>
                    <a:pt x="48947" y="52563"/>
                  </a:cubicBezTo>
                  <a:cubicBezTo>
                    <a:pt x="50259" y="54427"/>
                    <a:pt x="51394" y="56037"/>
                    <a:pt x="51829" y="56847"/>
                  </a:cubicBezTo>
                  <a:cubicBezTo>
                    <a:pt x="52953" y="58935"/>
                    <a:pt x="59769" y="67617"/>
                    <a:pt x="60058" y="67985"/>
                  </a:cubicBezTo>
                  <a:cubicBezTo>
                    <a:pt x="60108" y="68049"/>
                    <a:pt x="60183" y="68090"/>
                    <a:pt x="60263" y="68097"/>
                  </a:cubicBezTo>
                  <a:cubicBezTo>
                    <a:pt x="60273" y="68098"/>
                    <a:pt x="60282" y="68098"/>
                    <a:pt x="60291" y="68098"/>
                  </a:cubicBezTo>
                  <a:cubicBezTo>
                    <a:pt x="60363" y="68098"/>
                    <a:pt x="60432" y="68073"/>
                    <a:pt x="60486" y="68025"/>
                  </a:cubicBezTo>
                  <a:cubicBezTo>
                    <a:pt x="60514" y="68001"/>
                    <a:pt x="63158" y="65686"/>
                    <a:pt x="64795" y="65686"/>
                  </a:cubicBezTo>
                  <a:lnTo>
                    <a:pt x="67207" y="65686"/>
                  </a:lnTo>
                  <a:cubicBezTo>
                    <a:pt x="67411" y="65686"/>
                    <a:pt x="67554" y="65483"/>
                    <a:pt x="67485" y="65291"/>
                  </a:cubicBezTo>
                  <a:cubicBezTo>
                    <a:pt x="67456" y="65210"/>
                    <a:pt x="64557" y="57176"/>
                    <a:pt x="62164" y="52392"/>
                  </a:cubicBezTo>
                  <a:cubicBezTo>
                    <a:pt x="59874" y="47813"/>
                    <a:pt x="55220" y="40404"/>
                    <a:pt x="54784" y="39713"/>
                  </a:cubicBezTo>
                  <a:cubicBezTo>
                    <a:pt x="54551" y="38256"/>
                    <a:pt x="50288" y="11581"/>
                    <a:pt x="50132" y="9720"/>
                  </a:cubicBezTo>
                  <a:cubicBezTo>
                    <a:pt x="49821" y="6004"/>
                    <a:pt x="47517" y="541"/>
                    <a:pt x="47419" y="310"/>
                  </a:cubicBezTo>
                  <a:cubicBezTo>
                    <a:pt x="47381" y="221"/>
                    <a:pt x="47302" y="155"/>
                    <a:pt x="47207" y="135"/>
                  </a:cubicBezTo>
                  <a:cubicBezTo>
                    <a:pt x="47122" y="118"/>
                    <a:pt x="46513" y="0"/>
                    <a:pt x="45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624;p43">
              <a:extLst>
                <a:ext uri="{FF2B5EF4-FFF2-40B4-BE49-F238E27FC236}">
                  <a16:creationId xmlns:a16="http://schemas.microsoft.com/office/drawing/2014/main" id="{A346D04F-CA3F-599C-9D83-AB05CF21827D}"/>
                </a:ext>
              </a:extLst>
            </p:cNvPr>
            <p:cNvSpPr/>
            <p:nvPr/>
          </p:nvSpPr>
          <p:spPr>
            <a:xfrm>
              <a:off x="9070930" y="4590488"/>
              <a:ext cx="235727" cy="205972"/>
            </a:xfrm>
            <a:custGeom>
              <a:avLst/>
              <a:gdLst/>
              <a:ahLst/>
              <a:cxnLst/>
              <a:rect l="l" t="t" r="r" b="b"/>
              <a:pathLst>
                <a:path w="13333" h="11650" extrusionOk="0">
                  <a:moveTo>
                    <a:pt x="9191" y="1"/>
                  </a:moveTo>
                  <a:cubicBezTo>
                    <a:pt x="8006" y="1"/>
                    <a:pt x="6490" y="869"/>
                    <a:pt x="4825" y="3922"/>
                  </a:cubicBezTo>
                  <a:cubicBezTo>
                    <a:pt x="4825" y="3922"/>
                    <a:pt x="3861" y="5529"/>
                    <a:pt x="3699" y="6013"/>
                  </a:cubicBezTo>
                  <a:cubicBezTo>
                    <a:pt x="3538" y="6495"/>
                    <a:pt x="0" y="6977"/>
                    <a:pt x="483" y="8586"/>
                  </a:cubicBezTo>
                  <a:cubicBezTo>
                    <a:pt x="965" y="10194"/>
                    <a:pt x="4664" y="11481"/>
                    <a:pt x="6434" y="11642"/>
                  </a:cubicBezTo>
                  <a:cubicBezTo>
                    <a:pt x="6491" y="11647"/>
                    <a:pt x="6549" y="11649"/>
                    <a:pt x="6609" y="11649"/>
                  </a:cubicBezTo>
                  <a:cubicBezTo>
                    <a:pt x="8426" y="11649"/>
                    <a:pt x="11761" y="9369"/>
                    <a:pt x="12384" y="8746"/>
                  </a:cubicBezTo>
                  <a:cubicBezTo>
                    <a:pt x="12764" y="8366"/>
                    <a:pt x="13332" y="5869"/>
                    <a:pt x="13028" y="3920"/>
                  </a:cubicBezTo>
                  <a:cubicBezTo>
                    <a:pt x="12817" y="2576"/>
                    <a:pt x="11741" y="1508"/>
                    <a:pt x="11741" y="1508"/>
                  </a:cubicBezTo>
                  <a:cubicBezTo>
                    <a:pt x="11741" y="1508"/>
                    <a:pt x="10753" y="1"/>
                    <a:pt x="9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625;p43">
              <a:extLst>
                <a:ext uri="{FF2B5EF4-FFF2-40B4-BE49-F238E27FC236}">
                  <a16:creationId xmlns:a16="http://schemas.microsoft.com/office/drawing/2014/main" id="{BB709D60-5E72-6548-9DA8-39FF08E4A0B2}"/>
                </a:ext>
              </a:extLst>
            </p:cNvPr>
            <p:cNvSpPr/>
            <p:nvPr/>
          </p:nvSpPr>
          <p:spPr>
            <a:xfrm>
              <a:off x="9067305" y="4585254"/>
              <a:ext cx="244497" cy="216421"/>
            </a:xfrm>
            <a:custGeom>
              <a:avLst/>
              <a:gdLst/>
              <a:ahLst/>
              <a:cxnLst/>
              <a:rect l="l" t="t" r="r" b="b"/>
              <a:pathLst>
                <a:path w="13829" h="12241" extrusionOk="0">
                  <a:moveTo>
                    <a:pt x="9394" y="593"/>
                  </a:moveTo>
                  <a:cubicBezTo>
                    <a:pt x="10775" y="593"/>
                    <a:pt x="11689" y="1954"/>
                    <a:pt x="11699" y="1968"/>
                  </a:cubicBezTo>
                  <a:cubicBezTo>
                    <a:pt x="11710" y="1984"/>
                    <a:pt x="11723" y="2000"/>
                    <a:pt x="11738" y="2014"/>
                  </a:cubicBezTo>
                  <a:cubicBezTo>
                    <a:pt x="11748" y="2024"/>
                    <a:pt x="12748" y="3028"/>
                    <a:pt x="12940" y="4263"/>
                  </a:cubicBezTo>
                  <a:cubicBezTo>
                    <a:pt x="13238" y="6172"/>
                    <a:pt x="12651" y="8564"/>
                    <a:pt x="12380" y="8833"/>
                  </a:cubicBezTo>
                  <a:cubicBezTo>
                    <a:pt x="11788" y="9425"/>
                    <a:pt x="8535" y="11650"/>
                    <a:pt x="6824" y="11650"/>
                  </a:cubicBezTo>
                  <a:cubicBezTo>
                    <a:pt x="6769" y="11650"/>
                    <a:pt x="6717" y="11648"/>
                    <a:pt x="6665" y="11643"/>
                  </a:cubicBezTo>
                  <a:cubicBezTo>
                    <a:pt x="4917" y="11483"/>
                    <a:pt x="1393" y="10203"/>
                    <a:pt x="971" y="8797"/>
                  </a:cubicBezTo>
                  <a:cubicBezTo>
                    <a:pt x="744" y="8040"/>
                    <a:pt x="1814" y="7560"/>
                    <a:pt x="3029" y="7097"/>
                  </a:cubicBezTo>
                  <a:cubicBezTo>
                    <a:pt x="3689" y="6844"/>
                    <a:pt x="4088" y="6693"/>
                    <a:pt x="4185" y="6402"/>
                  </a:cubicBezTo>
                  <a:cubicBezTo>
                    <a:pt x="4307" y="6032"/>
                    <a:pt x="5020" y="4811"/>
                    <a:pt x="5283" y="4370"/>
                  </a:cubicBezTo>
                  <a:cubicBezTo>
                    <a:pt x="5286" y="4366"/>
                    <a:pt x="5287" y="4362"/>
                    <a:pt x="5289" y="4360"/>
                  </a:cubicBezTo>
                  <a:cubicBezTo>
                    <a:pt x="6603" y="1953"/>
                    <a:pt x="7991" y="651"/>
                    <a:pt x="9306" y="595"/>
                  </a:cubicBezTo>
                  <a:cubicBezTo>
                    <a:pt x="9335" y="593"/>
                    <a:pt x="9365" y="593"/>
                    <a:pt x="9394" y="593"/>
                  </a:cubicBezTo>
                  <a:close/>
                  <a:moveTo>
                    <a:pt x="9421" y="0"/>
                  </a:moveTo>
                  <a:cubicBezTo>
                    <a:pt x="9376" y="0"/>
                    <a:pt x="9331" y="1"/>
                    <a:pt x="9285" y="4"/>
                  </a:cubicBezTo>
                  <a:cubicBezTo>
                    <a:pt x="7731" y="67"/>
                    <a:pt x="6212" y="1435"/>
                    <a:pt x="4773" y="4070"/>
                  </a:cubicBezTo>
                  <a:cubicBezTo>
                    <a:pt x="4659" y="4262"/>
                    <a:pt x="3789" y="5721"/>
                    <a:pt x="3646" y="6173"/>
                  </a:cubicBezTo>
                  <a:cubicBezTo>
                    <a:pt x="3567" y="6258"/>
                    <a:pt x="3134" y="6423"/>
                    <a:pt x="2819" y="6544"/>
                  </a:cubicBezTo>
                  <a:cubicBezTo>
                    <a:pt x="1696" y="6972"/>
                    <a:pt x="0" y="7621"/>
                    <a:pt x="404" y="8967"/>
                  </a:cubicBezTo>
                  <a:cubicBezTo>
                    <a:pt x="943" y="10763"/>
                    <a:pt x="4787" y="12066"/>
                    <a:pt x="6611" y="12232"/>
                  </a:cubicBezTo>
                  <a:cubicBezTo>
                    <a:pt x="6673" y="12238"/>
                    <a:pt x="6737" y="12240"/>
                    <a:pt x="6804" y="12240"/>
                  </a:cubicBezTo>
                  <a:cubicBezTo>
                    <a:pt x="8719" y="12240"/>
                    <a:pt x="12126" y="9923"/>
                    <a:pt x="12798" y="9252"/>
                  </a:cubicBezTo>
                  <a:cubicBezTo>
                    <a:pt x="13292" y="8758"/>
                    <a:pt x="13828" y="6114"/>
                    <a:pt x="13525" y="4172"/>
                  </a:cubicBezTo>
                  <a:cubicBezTo>
                    <a:pt x="13316" y="2839"/>
                    <a:pt x="12339" y="1785"/>
                    <a:pt x="12175" y="1618"/>
                  </a:cubicBezTo>
                  <a:cubicBezTo>
                    <a:pt x="12026" y="1401"/>
                    <a:pt x="11011" y="0"/>
                    <a:pt x="9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626;p43">
              <a:extLst>
                <a:ext uri="{FF2B5EF4-FFF2-40B4-BE49-F238E27FC236}">
                  <a16:creationId xmlns:a16="http://schemas.microsoft.com/office/drawing/2014/main" id="{788AF9A4-237D-1B52-4E9A-95A2A4074E54}"/>
                </a:ext>
              </a:extLst>
            </p:cNvPr>
            <p:cNvSpPr/>
            <p:nvPr/>
          </p:nvSpPr>
          <p:spPr>
            <a:xfrm>
              <a:off x="9078355" y="4620950"/>
              <a:ext cx="228302" cy="175509"/>
            </a:xfrm>
            <a:custGeom>
              <a:avLst/>
              <a:gdLst/>
              <a:ahLst/>
              <a:cxnLst/>
              <a:rect l="l" t="t" r="r" b="b"/>
              <a:pathLst>
                <a:path w="12913" h="9927" extrusionOk="0">
                  <a:moveTo>
                    <a:pt x="11513" y="0"/>
                  </a:moveTo>
                  <a:cubicBezTo>
                    <a:pt x="10297" y="76"/>
                    <a:pt x="8877" y="435"/>
                    <a:pt x="7943" y="1555"/>
                  </a:cubicBezTo>
                  <a:cubicBezTo>
                    <a:pt x="6335" y="3485"/>
                    <a:pt x="7140" y="7828"/>
                    <a:pt x="5210" y="8471"/>
                  </a:cubicBezTo>
                  <a:cubicBezTo>
                    <a:pt x="5042" y="8527"/>
                    <a:pt x="4859" y="8552"/>
                    <a:pt x="4666" y="8552"/>
                  </a:cubicBezTo>
                  <a:cubicBezTo>
                    <a:pt x="3202" y="8552"/>
                    <a:pt x="1121" y="7087"/>
                    <a:pt x="74" y="6270"/>
                  </a:cubicBezTo>
                  <a:cubicBezTo>
                    <a:pt x="6" y="6462"/>
                    <a:pt x="1" y="6669"/>
                    <a:pt x="63" y="6863"/>
                  </a:cubicBezTo>
                  <a:cubicBezTo>
                    <a:pt x="545" y="8471"/>
                    <a:pt x="4244" y="9758"/>
                    <a:pt x="6014" y="9919"/>
                  </a:cubicBezTo>
                  <a:cubicBezTo>
                    <a:pt x="6071" y="9924"/>
                    <a:pt x="6129" y="9926"/>
                    <a:pt x="6189" y="9926"/>
                  </a:cubicBezTo>
                  <a:cubicBezTo>
                    <a:pt x="8006" y="9926"/>
                    <a:pt x="11341" y="7646"/>
                    <a:pt x="11964" y="7023"/>
                  </a:cubicBezTo>
                  <a:cubicBezTo>
                    <a:pt x="12344" y="6643"/>
                    <a:pt x="12912" y="4148"/>
                    <a:pt x="12608" y="2199"/>
                  </a:cubicBezTo>
                  <a:cubicBezTo>
                    <a:pt x="12453" y="1210"/>
                    <a:pt x="11833" y="375"/>
                    <a:pt x="1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627;p43">
              <a:extLst>
                <a:ext uri="{FF2B5EF4-FFF2-40B4-BE49-F238E27FC236}">
                  <a16:creationId xmlns:a16="http://schemas.microsoft.com/office/drawing/2014/main" id="{9034860A-EDD9-F504-38A5-A5595BB82921}"/>
                </a:ext>
              </a:extLst>
            </p:cNvPr>
            <p:cNvSpPr/>
            <p:nvPr/>
          </p:nvSpPr>
          <p:spPr>
            <a:xfrm>
              <a:off x="9073069" y="4615717"/>
              <a:ext cx="238733" cy="185958"/>
            </a:xfrm>
            <a:custGeom>
              <a:avLst/>
              <a:gdLst/>
              <a:ahLst/>
              <a:cxnLst/>
              <a:rect l="l" t="t" r="r" b="b"/>
              <a:pathLst>
                <a:path w="13503" h="10518" extrusionOk="0">
                  <a:moveTo>
                    <a:pt x="11683" y="602"/>
                  </a:moveTo>
                  <a:cubicBezTo>
                    <a:pt x="12011" y="1010"/>
                    <a:pt x="12486" y="1722"/>
                    <a:pt x="12614" y="2540"/>
                  </a:cubicBezTo>
                  <a:cubicBezTo>
                    <a:pt x="12912" y="4449"/>
                    <a:pt x="12325" y="6841"/>
                    <a:pt x="12054" y="7110"/>
                  </a:cubicBezTo>
                  <a:cubicBezTo>
                    <a:pt x="11462" y="7702"/>
                    <a:pt x="8209" y="9927"/>
                    <a:pt x="6498" y="9927"/>
                  </a:cubicBezTo>
                  <a:cubicBezTo>
                    <a:pt x="6443" y="9927"/>
                    <a:pt x="6391" y="9925"/>
                    <a:pt x="6339" y="9920"/>
                  </a:cubicBezTo>
                  <a:cubicBezTo>
                    <a:pt x="4631" y="9764"/>
                    <a:pt x="1225" y="8537"/>
                    <a:pt x="678" y="7169"/>
                  </a:cubicBezTo>
                  <a:lnTo>
                    <a:pt x="678" y="7169"/>
                  </a:lnTo>
                  <a:cubicBezTo>
                    <a:pt x="1890" y="8061"/>
                    <a:pt x="3638" y="9142"/>
                    <a:pt x="4977" y="9142"/>
                  </a:cubicBezTo>
                  <a:cubicBezTo>
                    <a:pt x="5198" y="9142"/>
                    <a:pt x="5407" y="9112"/>
                    <a:pt x="5602" y="9048"/>
                  </a:cubicBezTo>
                  <a:cubicBezTo>
                    <a:pt x="6819" y="8641"/>
                    <a:pt x="7077" y="7100"/>
                    <a:pt x="7350" y="5470"/>
                  </a:cubicBezTo>
                  <a:cubicBezTo>
                    <a:pt x="7565" y="4187"/>
                    <a:pt x="7786" y="2860"/>
                    <a:pt x="8470" y="2040"/>
                  </a:cubicBezTo>
                  <a:cubicBezTo>
                    <a:pt x="9170" y="1200"/>
                    <a:pt x="10250" y="717"/>
                    <a:pt x="11683" y="602"/>
                  </a:cubicBezTo>
                  <a:close/>
                  <a:moveTo>
                    <a:pt x="11822" y="0"/>
                  </a:moveTo>
                  <a:cubicBezTo>
                    <a:pt x="11814" y="0"/>
                    <a:pt x="11805" y="1"/>
                    <a:pt x="11796" y="2"/>
                  </a:cubicBezTo>
                  <a:cubicBezTo>
                    <a:pt x="10120" y="105"/>
                    <a:pt x="8849" y="663"/>
                    <a:pt x="8016" y="1662"/>
                  </a:cubicBezTo>
                  <a:cubicBezTo>
                    <a:pt x="7231" y="2604"/>
                    <a:pt x="6995" y="4012"/>
                    <a:pt x="6768" y="5373"/>
                  </a:cubicBezTo>
                  <a:cubicBezTo>
                    <a:pt x="6525" y="6823"/>
                    <a:pt x="6295" y="8193"/>
                    <a:pt x="5415" y="8486"/>
                  </a:cubicBezTo>
                  <a:cubicBezTo>
                    <a:pt x="5281" y="8531"/>
                    <a:pt x="5129" y="8553"/>
                    <a:pt x="4961" y="8553"/>
                  </a:cubicBezTo>
                  <a:cubicBezTo>
                    <a:pt x="3963" y="8553"/>
                    <a:pt x="2399" y="7772"/>
                    <a:pt x="556" y="6333"/>
                  </a:cubicBezTo>
                  <a:cubicBezTo>
                    <a:pt x="501" y="6291"/>
                    <a:pt x="437" y="6271"/>
                    <a:pt x="374" y="6271"/>
                  </a:cubicBezTo>
                  <a:cubicBezTo>
                    <a:pt x="254" y="6271"/>
                    <a:pt x="139" y="6343"/>
                    <a:pt x="95" y="6468"/>
                  </a:cubicBezTo>
                  <a:cubicBezTo>
                    <a:pt x="5" y="6719"/>
                    <a:pt x="0" y="6991"/>
                    <a:pt x="78" y="7244"/>
                  </a:cubicBezTo>
                  <a:cubicBezTo>
                    <a:pt x="617" y="9040"/>
                    <a:pt x="4461" y="10343"/>
                    <a:pt x="6285" y="10509"/>
                  </a:cubicBezTo>
                  <a:cubicBezTo>
                    <a:pt x="6347" y="10515"/>
                    <a:pt x="6411" y="10517"/>
                    <a:pt x="6478" y="10517"/>
                  </a:cubicBezTo>
                  <a:cubicBezTo>
                    <a:pt x="8393" y="10517"/>
                    <a:pt x="11800" y="8200"/>
                    <a:pt x="12472" y="7529"/>
                  </a:cubicBezTo>
                  <a:cubicBezTo>
                    <a:pt x="12967" y="7035"/>
                    <a:pt x="13502" y="4391"/>
                    <a:pt x="13199" y="2449"/>
                  </a:cubicBezTo>
                  <a:cubicBezTo>
                    <a:pt x="13036" y="1404"/>
                    <a:pt x="12402" y="533"/>
                    <a:pt x="12039" y="105"/>
                  </a:cubicBezTo>
                  <a:cubicBezTo>
                    <a:pt x="11984" y="42"/>
                    <a:pt x="11905" y="0"/>
                    <a:pt x="1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628;p43">
              <a:extLst>
                <a:ext uri="{FF2B5EF4-FFF2-40B4-BE49-F238E27FC236}">
                  <a16:creationId xmlns:a16="http://schemas.microsoft.com/office/drawing/2014/main" id="{A311484D-DB49-A161-A5F7-CAF410D1FDBF}"/>
                </a:ext>
              </a:extLst>
            </p:cNvPr>
            <p:cNvSpPr/>
            <p:nvPr/>
          </p:nvSpPr>
          <p:spPr>
            <a:xfrm>
              <a:off x="9184647" y="4638825"/>
              <a:ext cx="121974" cy="157635"/>
            </a:xfrm>
            <a:custGeom>
              <a:avLst/>
              <a:gdLst/>
              <a:ahLst/>
              <a:cxnLst/>
              <a:rect l="l" t="t" r="r" b="b"/>
              <a:pathLst>
                <a:path w="6899" h="8916" extrusionOk="0">
                  <a:moveTo>
                    <a:pt x="5281" y="0"/>
                  </a:moveTo>
                  <a:cubicBezTo>
                    <a:pt x="4386" y="0"/>
                    <a:pt x="2860" y="308"/>
                    <a:pt x="2414" y="2313"/>
                  </a:cubicBezTo>
                  <a:cubicBezTo>
                    <a:pt x="1771" y="5209"/>
                    <a:pt x="2574" y="7139"/>
                    <a:pt x="1" y="8908"/>
                  </a:cubicBezTo>
                  <a:cubicBezTo>
                    <a:pt x="58" y="8913"/>
                    <a:pt x="117" y="8916"/>
                    <a:pt x="177" y="8916"/>
                  </a:cubicBezTo>
                  <a:cubicBezTo>
                    <a:pt x="1996" y="8916"/>
                    <a:pt x="5330" y="6636"/>
                    <a:pt x="5952" y="6012"/>
                  </a:cubicBezTo>
                  <a:cubicBezTo>
                    <a:pt x="6332" y="5632"/>
                    <a:pt x="6899" y="3135"/>
                    <a:pt x="6596" y="1188"/>
                  </a:cubicBezTo>
                  <a:cubicBezTo>
                    <a:pt x="6530" y="766"/>
                    <a:pt x="6376" y="378"/>
                    <a:pt x="6200" y="36"/>
                  </a:cubicBezTo>
                  <a:lnTo>
                    <a:pt x="5952" y="61"/>
                  </a:lnTo>
                  <a:cubicBezTo>
                    <a:pt x="5952" y="61"/>
                    <a:pt x="5679" y="0"/>
                    <a:pt x="5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629;p43">
              <a:extLst>
                <a:ext uri="{FF2B5EF4-FFF2-40B4-BE49-F238E27FC236}">
                  <a16:creationId xmlns:a16="http://schemas.microsoft.com/office/drawing/2014/main" id="{AA6D2556-1F80-74C7-B903-FCD22D6E6EE1}"/>
                </a:ext>
              </a:extLst>
            </p:cNvPr>
            <p:cNvSpPr/>
            <p:nvPr/>
          </p:nvSpPr>
          <p:spPr>
            <a:xfrm>
              <a:off x="9177664" y="4633609"/>
              <a:ext cx="134138" cy="168066"/>
            </a:xfrm>
            <a:custGeom>
              <a:avLst/>
              <a:gdLst/>
              <a:ahLst/>
              <a:cxnLst/>
              <a:rect l="l" t="t" r="r" b="b"/>
              <a:pathLst>
                <a:path w="7587" h="9506" extrusionOk="0">
                  <a:moveTo>
                    <a:pt x="5664" y="589"/>
                  </a:moveTo>
                  <a:cubicBezTo>
                    <a:pt x="6007" y="589"/>
                    <a:pt x="6251" y="639"/>
                    <a:pt x="6283" y="647"/>
                  </a:cubicBezTo>
                  <a:cubicBezTo>
                    <a:pt x="6303" y="651"/>
                    <a:pt x="6325" y="653"/>
                    <a:pt x="6347" y="653"/>
                  </a:cubicBezTo>
                  <a:cubicBezTo>
                    <a:pt x="6357" y="653"/>
                    <a:pt x="6367" y="653"/>
                    <a:pt x="6377" y="652"/>
                  </a:cubicBezTo>
                  <a:lnTo>
                    <a:pt x="6420" y="648"/>
                  </a:lnTo>
                  <a:cubicBezTo>
                    <a:pt x="6562" y="955"/>
                    <a:pt x="6654" y="1246"/>
                    <a:pt x="6698" y="1529"/>
                  </a:cubicBezTo>
                  <a:cubicBezTo>
                    <a:pt x="6996" y="3437"/>
                    <a:pt x="6409" y="5829"/>
                    <a:pt x="6138" y="6099"/>
                  </a:cubicBezTo>
                  <a:cubicBezTo>
                    <a:pt x="5628" y="6609"/>
                    <a:pt x="3125" y="8328"/>
                    <a:pt x="1363" y="8796"/>
                  </a:cubicBezTo>
                  <a:cubicBezTo>
                    <a:pt x="2556" y="7628"/>
                    <a:pt x="2667" y="6350"/>
                    <a:pt x="2793" y="4906"/>
                  </a:cubicBezTo>
                  <a:cubicBezTo>
                    <a:pt x="2855" y="4207"/>
                    <a:pt x="2918" y="3484"/>
                    <a:pt x="3098" y="2672"/>
                  </a:cubicBezTo>
                  <a:lnTo>
                    <a:pt x="3098" y="2672"/>
                  </a:lnTo>
                  <a:lnTo>
                    <a:pt x="3096" y="2674"/>
                  </a:lnTo>
                  <a:cubicBezTo>
                    <a:pt x="3497" y="871"/>
                    <a:pt x="4855" y="589"/>
                    <a:pt x="5664" y="589"/>
                  </a:cubicBezTo>
                  <a:close/>
                  <a:moveTo>
                    <a:pt x="5671" y="0"/>
                  </a:moveTo>
                  <a:cubicBezTo>
                    <a:pt x="5402" y="0"/>
                    <a:pt x="5082" y="26"/>
                    <a:pt x="4747" y="110"/>
                  </a:cubicBezTo>
                  <a:cubicBezTo>
                    <a:pt x="3932" y="314"/>
                    <a:pt x="2885" y="902"/>
                    <a:pt x="2520" y="2545"/>
                  </a:cubicBezTo>
                  <a:cubicBezTo>
                    <a:pt x="2331" y="3394"/>
                    <a:pt x="2263" y="4169"/>
                    <a:pt x="2204" y="4854"/>
                  </a:cubicBezTo>
                  <a:cubicBezTo>
                    <a:pt x="2055" y="6551"/>
                    <a:pt x="1949" y="7776"/>
                    <a:pt x="228" y="8959"/>
                  </a:cubicBezTo>
                  <a:cubicBezTo>
                    <a:pt x="0" y="9116"/>
                    <a:pt x="94" y="9472"/>
                    <a:pt x="369" y="9497"/>
                  </a:cubicBezTo>
                  <a:cubicBezTo>
                    <a:pt x="431" y="9503"/>
                    <a:pt x="495" y="9505"/>
                    <a:pt x="562" y="9505"/>
                  </a:cubicBezTo>
                  <a:cubicBezTo>
                    <a:pt x="2477" y="9505"/>
                    <a:pt x="5884" y="7188"/>
                    <a:pt x="6556" y="6517"/>
                  </a:cubicBezTo>
                  <a:cubicBezTo>
                    <a:pt x="7051" y="6023"/>
                    <a:pt x="7586" y="3379"/>
                    <a:pt x="7283" y="1437"/>
                  </a:cubicBezTo>
                  <a:cubicBezTo>
                    <a:pt x="7220" y="1036"/>
                    <a:pt x="7081" y="630"/>
                    <a:pt x="6857" y="197"/>
                  </a:cubicBezTo>
                  <a:cubicBezTo>
                    <a:pt x="6807" y="99"/>
                    <a:pt x="6706" y="37"/>
                    <a:pt x="6598" y="37"/>
                  </a:cubicBezTo>
                  <a:cubicBezTo>
                    <a:pt x="6587" y="37"/>
                    <a:pt x="6576" y="37"/>
                    <a:pt x="6565" y="38"/>
                  </a:cubicBezTo>
                  <a:lnTo>
                    <a:pt x="6360" y="59"/>
                  </a:lnTo>
                  <a:cubicBezTo>
                    <a:pt x="6256" y="40"/>
                    <a:pt x="6003" y="0"/>
                    <a:pt x="56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630;p43">
              <a:extLst>
                <a:ext uri="{FF2B5EF4-FFF2-40B4-BE49-F238E27FC236}">
                  <a16:creationId xmlns:a16="http://schemas.microsoft.com/office/drawing/2014/main" id="{8128803B-35E9-F626-499D-4658D56284A4}"/>
                </a:ext>
              </a:extLst>
            </p:cNvPr>
            <p:cNvSpPr/>
            <p:nvPr/>
          </p:nvSpPr>
          <p:spPr>
            <a:xfrm>
              <a:off x="8746838" y="3798671"/>
              <a:ext cx="179487" cy="92979"/>
            </a:xfrm>
            <a:custGeom>
              <a:avLst/>
              <a:gdLst/>
              <a:ahLst/>
              <a:cxnLst/>
              <a:rect l="l" t="t" r="r" b="b"/>
              <a:pathLst>
                <a:path w="10152" h="5259" extrusionOk="0">
                  <a:moveTo>
                    <a:pt x="9814" y="0"/>
                  </a:moveTo>
                  <a:cubicBezTo>
                    <a:pt x="9768" y="0"/>
                    <a:pt x="9721" y="11"/>
                    <a:pt x="9677" y="34"/>
                  </a:cubicBezTo>
                  <a:lnTo>
                    <a:pt x="188" y="4697"/>
                  </a:lnTo>
                  <a:cubicBezTo>
                    <a:pt x="64" y="4759"/>
                    <a:pt x="0" y="4896"/>
                    <a:pt x="30" y="5030"/>
                  </a:cubicBezTo>
                  <a:cubicBezTo>
                    <a:pt x="62" y="5163"/>
                    <a:pt x="181" y="5258"/>
                    <a:pt x="319" y="5259"/>
                  </a:cubicBezTo>
                  <a:cubicBezTo>
                    <a:pt x="364" y="5259"/>
                    <a:pt x="408" y="5247"/>
                    <a:pt x="448" y="5227"/>
                  </a:cubicBezTo>
                  <a:lnTo>
                    <a:pt x="9938" y="564"/>
                  </a:lnTo>
                  <a:cubicBezTo>
                    <a:pt x="10087" y="493"/>
                    <a:pt x="10152" y="315"/>
                    <a:pt x="10079" y="165"/>
                  </a:cubicBezTo>
                  <a:cubicBezTo>
                    <a:pt x="10026" y="60"/>
                    <a:pt x="9922" y="0"/>
                    <a:pt x="9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631;p43">
              <a:extLst>
                <a:ext uri="{FF2B5EF4-FFF2-40B4-BE49-F238E27FC236}">
                  <a16:creationId xmlns:a16="http://schemas.microsoft.com/office/drawing/2014/main" id="{E7C92174-8274-0C07-9ACA-0D172B2533E6}"/>
                </a:ext>
              </a:extLst>
            </p:cNvPr>
            <p:cNvSpPr/>
            <p:nvPr/>
          </p:nvSpPr>
          <p:spPr>
            <a:xfrm>
              <a:off x="8823852" y="3824325"/>
              <a:ext cx="155991" cy="30357"/>
            </a:xfrm>
            <a:custGeom>
              <a:avLst/>
              <a:gdLst/>
              <a:ahLst/>
              <a:cxnLst/>
              <a:rect l="l" t="t" r="r" b="b"/>
              <a:pathLst>
                <a:path w="8823" h="1717" extrusionOk="0">
                  <a:moveTo>
                    <a:pt x="8505" y="0"/>
                  </a:moveTo>
                  <a:cubicBezTo>
                    <a:pt x="8492" y="0"/>
                    <a:pt x="8479" y="1"/>
                    <a:pt x="8466" y="3"/>
                  </a:cubicBezTo>
                  <a:lnTo>
                    <a:pt x="265" y="1127"/>
                  </a:lnTo>
                  <a:cubicBezTo>
                    <a:pt x="111" y="1149"/>
                    <a:pt x="0" y="1286"/>
                    <a:pt x="10" y="1441"/>
                  </a:cubicBezTo>
                  <a:cubicBezTo>
                    <a:pt x="21" y="1596"/>
                    <a:pt x="149" y="1715"/>
                    <a:pt x="304" y="1717"/>
                  </a:cubicBezTo>
                  <a:cubicBezTo>
                    <a:pt x="318" y="1715"/>
                    <a:pt x="332" y="1714"/>
                    <a:pt x="345" y="1713"/>
                  </a:cubicBezTo>
                  <a:lnTo>
                    <a:pt x="8548" y="587"/>
                  </a:lnTo>
                  <a:cubicBezTo>
                    <a:pt x="8709" y="566"/>
                    <a:pt x="8822" y="416"/>
                    <a:pt x="8800" y="255"/>
                  </a:cubicBezTo>
                  <a:cubicBezTo>
                    <a:pt x="8778" y="107"/>
                    <a:pt x="8651" y="0"/>
                    <a:pt x="8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632;p43">
              <a:extLst>
                <a:ext uri="{FF2B5EF4-FFF2-40B4-BE49-F238E27FC236}">
                  <a16:creationId xmlns:a16="http://schemas.microsoft.com/office/drawing/2014/main" id="{1FAF5B1D-D693-35AC-7042-DD0E326E7015}"/>
                </a:ext>
              </a:extLst>
            </p:cNvPr>
            <p:cNvSpPr/>
            <p:nvPr/>
          </p:nvSpPr>
          <p:spPr>
            <a:xfrm>
              <a:off x="8058661" y="2663173"/>
              <a:ext cx="943670" cy="967644"/>
            </a:xfrm>
            <a:custGeom>
              <a:avLst/>
              <a:gdLst/>
              <a:ahLst/>
              <a:cxnLst/>
              <a:rect l="l" t="t" r="r" b="b"/>
              <a:pathLst>
                <a:path w="53375" h="54731" extrusionOk="0">
                  <a:moveTo>
                    <a:pt x="47339" y="1"/>
                  </a:moveTo>
                  <a:cubicBezTo>
                    <a:pt x="47156" y="1"/>
                    <a:pt x="46977" y="11"/>
                    <a:pt x="46802" y="31"/>
                  </a:cubicBezTo>
                  <a:cubicBezTo>
                    <a:pt x="44067" y="354"/>
                    <a:pt x="36992" y="5178"/>
                    <a:pt x="36509" y="5660"/>
                  </a:cubicBezTo>
                  <a:cubicBezTo>
                    <a:pt x="36027" y="6144"/>
                    <a:pt x="34097" y="7269"/>
                    <a:pt x="33293" y="7913"/>
                  </a:cubicBezTo>
                  <a:cubicBezTo>
                    <a:pt x="33293" y="7913"/>
                    <a:pt x="16728" y="18205"/>
                    <a:pt x="15280" y="19170"/>
                  </a:cubicBezTo>
                  <a:cubicBezTo>
                    <a:pt x="13832" y="20135"/>
                    <a:pt x="10938" y="22065"/>
                    <a:pt x="11099" y="22709"/>
                  </a:cubicBezTo>
                  <a:cubicBezTo>
                    <a:pt x="11259" y="23352"/>
                    <a:pt x="2574" y="37505"/>
                    <a:pt x="2574" y="37505"/>
                  </a:cubicBezTo>
                  <a:cubicBezTo>
                    <a:pt x="2574" y="37505"/>
                    <a:pt x="0" y="40881"/>
                    <a:pt x="2414" y="43937"/>
                  </a:cubicBezTo>
                  <a:cubicBezTo>
                    <a:pt x="3376" y="45156"/>
                    <a:pt x="4312" y="45556"/>
                    <a:pt x="5162" y="45556"/>
                  </a:cubicBezTo>
                  <a:cubicBezTo>
                    <a:pt x="6443" y="45556"/>
                    <a:pt x="7526" y="44646"/>
                    <a:pt x="8203" y="44259"/>
                  </a:cubicBezTo>
                  <a:cubicBezTo>
                    <a:pt x="9328" y="43616"/>
                    <a:pt x="18174" y="35252"/>
                    <a:pt x="18174" y="35252"/>
                  </a:cubicBezTo>
                  <a:lnTo>
                    <a:pt x="26337" y="54731"/>
                  </a:lnTo>
                  <a:cubicBezTo>
                    <a:pt x="26337" y="54731"/>
                    <a:pt x="36949" y="47614"/>
                    <a:pt x="48583" y="47614"/>
                  </a:cubicBezTo>
                  <a:cubicBezTo>
                    <a:pt x="48953" y="47614"/>
                    <a:pt x="49324" y="47621"/>
                    <a:pt x="49696" y="47636"/>
                  </a:cubicBezTo>
                  <a:lnTo>
                    <a:pt x="41655" y="16114"/>
                  </a:lnTo>
                  <a:cubicBezTo>
                    <a:pt x="41655" y="16114"/>
                    <a:pt x="52752" y="7750"/>
                    <a:pt x="53073" y="4856"/>
                  </a:cubicBezTo>
                  <a:cubicBezTo>
                    <a:pt x="53375" y="2146"/>
                    <a:pt x="50012" y="1"/>
                    <a:pt x="4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633;p43">
              <a:extLst>
                <a:ext uri="{FF2B5EF4-FFF2-40B4-BE49-F238E27FC236}">
                  <a16:creationId xmlns:a16="http://schemas.microsoft.com/office/drawing/2014/main" id="{0A12FB27-C5F8-FAA0-D4A8-42037BB4FFF4}"/>
                </a:ext>
              </a:extLst>
            </p:cNvPr>
            <p:cNvSpPr/>
            <p:nvPr/>
          </p:nvSpPr>
          <p:spPr>
            <a:xfrm>
              <a:off x="8052579" y="2657975"/>
              <a:ext cx="951874" cy="978075"/>
            </a:xfrm>
            <a:custGeom>
              <a:avLst/>
              <a:gdLst/>
              <a:ahLst/>
              <a:cxnLst/>
              <a:rect l="l" t="t" r="r" b="b"/>
              <a:pathLst>
                <a:path w="53839" h="55321" extrusionOk="0">
                  <a:moveTo>
                    <a:pt x="47695" y="590"/>
                  </a:moveTo>
                  <a:cubicBezTo>
                    <a:pt x="49186" y="590"/>
                    <a:pt x="50898" y="1292"/>
                    <a:pt x="52011" y="2399"/>
                  </a:cubicBezTo>
                  <a:cubicBezTo>
                    <a:pt x="52592" y="2977"/>
                    <a:pt x="53257" y="3917"/>
                    <a:pt x="53124" y="5118"/>
                  </a:cubicBezTo>
                  <a:cubicBezTo>
                    <a:pt x="52872" y="7388"/>
                    <a:pt x="44880" y="13868"/>
                    <a:pt x="41821" y="16172"/>
                  </a:cubicBezTo>
                  <a:cubicBezTo>
                    <a:pt x="41726" y="16244"/>
                    <a:pt x="41683" y="16366"/>
                    <a:pt x="41713" y="16482"/>
                  </a:cubicBezTo>
                  <a:lnTo>
                    <a:pt x="49656" y="47623"/>
                  </a:lnTo>
                  <a:cubicBezTo>
                    <a:pt x="49418" y="47617"/>
                    <a:pt x="49179" y="47614"/>
                    <a:pt x="48941" y="47614"/>
                  </a:cubicBezTo>
                  <a:cubicBezTo>
                    <a:pt x="38425" y="47614"/>
                    <a:pt x="28637" y="53441"/>
                    <a:pt x="26817" y="54585"/>
                  </a:cubicBezTo>
                  <a:lnTo>
                    <a:pt x="18790" y="35433"/>
                  </a:lnTo>
                  <a:cubicBezTo>
                    <a:pt x="18753" y="35344"/>
                    <a:pt x="18674" y="35278"/>
                    <a:pt x="18579" y="35258"/>
                  </a:cubicBezTo>
                  <a:cubicBezTo>
                    <a:pt x="18562" y="35254"/>
                    <a:pt x="18545" y="35251"/>
                    <a:pt x="18529" y="35251"/>
                  </a:cubicBezTo>
                  <a:cubicBezTo>
                    <a:pt x="18525" y="35251"/>
                    <a:pt x="18522" y="35251"/>
                    <a:pt x="18518" y="35252"/>
                  </a:cubicBezTo>
                  <a:cubicBezTo>
                    <a:pt x="18443" y="35252"/>
                    <a:pt x="18370" y="35281"/>
                    <a:pt x="18314" y="35332"/>
                  </a:cubicBezTo>
                  <a:cubicBezTo>
                    <a:pt x="15264" y="38217"/>
                    <a:pt x="9266" y="43802"/>
                    <a:pt x="8400" y="44296"/>
                  </a:cubicBezTo>
                  <a:cubicBezTo>
                    <a:pt x="8260" y="44377"/>
                    <a:pt x="8104" y="44478"/>
                    <a:pt x="7933" y="44590"/>
                  </a:cubicBezTo>
                  <a:cubicBezTo>
                    <a:pt x="7249" y="45032"/>
                    <a:pt x="6429" y="45563"/>
                    <a:pt x="5510" y="45563"/>
                  </a:cubicBezTo>
                  <a:cubicBezTo>
                    <a:pt x="4733" y="45563"/>
                    <a:pt x="3885" y="45183"/>
                    <a:pt x="2990" y="44048"/>
                  </a:cubicBezTo>
                  <a:cubicBezTo>
                    <a:pt x="750" y="41213"/>
                    <a:pt x="3054" y="38108"/>
                    <a:pt x="3170" y="37954"/>
                  </a:cubicBezTo>
                  <a:cubicBezTo>
                    <a:pt x="7161" y="31448"/>
                    <a:pt x="11886" y="23562"/>
                    <a:pt x="11731" y="22950"/>
                  </a:cubicBezTo>
                  <a:cubicBezTo>
                    <a:pt x="11762" y="22573"/>
                    <a:pt x="13127" y="21484"/>
                    <a:pt x="15788" y="19710"/>
                  </a:cubicBezTo>
                  <a:cubicBezTo>
                    <a:pt x="17214" y="18759"/>
                    <a:pt x="33625" y="8560"/>
                    <a:pt x="33820" y="8437"/>
                  </a:cubicBezTo>
                  <a:cubicBezTo>
                    <a:pt x="34175" y="8153"/>
                    <a:pt x="34775" y="7761"/>
                    <a:pt x="35354" y="7381"/>
                  </a:cubicBezTo>
                  <a:cubicBezTo>
                    <a:pt x="36085" y="6901"/>
                    <a:pt x="36778" y="6448"/>
                    <a:pt x="37061" y="6165"/>
                  </a:cubicBezTo>
                  <a:cubicBezTo>
                    <a:pt x="37445" y="5781"/>
                    <a:pt x="44533" y="931"/>
                    <a:pt x="47180" y="620"/>
                  </a:cubicBezTo>
                  <a:cubicBezTo>
                    <a:pt x="47348" y="600"/>
                    <a:pt x="47520" y="590"/>
                    <a:pt x="47695" y="590"/>
                  </a:cubicBezTo>
                  <a:close/>
                  <a:moveTo>
                    <a:pt x="47681" y="1"/>
                  </a:moveTo>
                  <a:cubicBezTo>
                    <a:pt x="47488" y="1"/>
                    <a:pt x="47297" y="11"/>
                    <a:pt x="47112" y="33"/>
                  </a:cubicBezTo>
                  <a:cubicBezTo>
                    <a:pt x="44277" y="365"/>
                    <a:pt x="37183" y="5206"/>
                    <a:pt x="36644" y="5745"/>
                  </a:cubicBezTo>
                  <a:cubicBezTo>
                    <a:pt x="36403" y="5987"/>
                    <a:pt x="35705" y="6444"/>
                    <a:pt x="35030" y="6886"/>
                  </a:cubicBezTo>
                  <a:cubicBezTo>
                    <a:pt x="34440" y="7274"/>
                    <a:pt x="33829" y="7674"/>
                    <a:pt x="33480" y="7955"/>
                  </a:cubicBezTo>
                  <a:cubicBezTo>
                    <a:pt x="33316" y="8058"/>
                    <a:pt x="16895" y="18262"/>
                    <a:pt x="15459" y="19219"/>
                  </a:cubicBezTo>
                  <a:cubicBezTo>
                    <a:pt x="12164" y="21416"/>
                    <a:pt x="11050" y="22395"/>
                    <a:pt x="11147" y="23028"/>
                  </a:cubicBezTo>
                  <a:cubicBezTo>
                    <a:pt x="10965" y="23902"/>
                    <a:pt x="5865" y="32430"/>
                    <a:pt x="2682" y="37619"/>
                  </a:cubicBezTo>
                  <a:cubicBezTo>
                    <a:pt x="2656" y="37655"/>
                    <a:pt x="1" y="41216"/>
                    <a:pt x="2525" y="44415"/>
                  </a:cubicBezTo>
                  <a:cubicBezTo>
                    <a:pt x="3556" y="45721"/>
                    <a:pt x="4576" y="46145"/>
                    <a:pt x="5496" y="46145"/>
                  </a:cubicBezTo>
                  <a:cubicBezTo>
                    <a:pt x="6619" y="46145"/>
                    <a:pt x="7593" y="45513"/>
                    <a:pt x="8254" y="45085"/>
                  </a:cubicBezTo>
                  <a:cubicBezTo>
                    <a:pt x="8415" y="44980"/>
                    <a:pt x="8562" y="44884"/>
                    <a:pt x="8693" y="44810"/>
                  </a:cubicBezTo>
                  <a:cubicBezTo>
                    <a:pt x="9728" y="44218"/>
                    <a:pt x="16807" y="37567"/>
                    <a:pt x="18411" y="36055"/>
                  </a:cubicBezTo>
                  <a:lnTo>
                    <a:pt x="26407" y="55139"/>
                  </a:lnTo>
                  <a:cubicBezTo>
                    <a:pt x="26441" y="55220"/>
                    <a:pt x="26511" y="55281"/>
                    <a:pt x="26595" y="55308"/>
                  </a:cubicBezTo>
                  <a:cubicBezTo>
                    <a:pt x="26623" y="55315"/>
                    <a:pt x="26652" y="55320"/>
                    <a:pt x="26681" y="55320"/>
                  </a:cubicBezTo>
                  <a:cubicBezTo>
                    <a:pt x="26738" y="55320"/>
                    <a:pt x="26795" y="55303"/>
                    <a:pt x="26844" y="55271"/>
                  </a:cubicBezTo>
                  <a:cubicBezTo>
                    <a:pt x="26954" y="55198"/>
                    <a:pt x="37514" y="48204"/>
                    <a:pt x="48915" y="48204"/>
                  </a:cubicBezTo>
                  <a:cubicBezTo>
                    <a:pt x="49285" y="48204"/>
                    <a:pt x="49657" y="48212"/>
                    <a:pt x="50029" y="48227"/>
                  </a:cubicBezTo>
                  <a:cubicBezTo>
                    <a:pt x="50030" y="48227"/>
                    <a:pt x="50032" y="48227"/>
                    <a:pt x="50033" y="48227"/>
                  </a:cubicBezTo>
                  <a:cubicBezTo>
                    <a:pt x="50125" y="48227"/>
                    <a:pt x="50211" y="48187"/>
                    <a:pt x="50271" y="48118"/>
                  </a:cubicBezTo>
                  <a:cubicBezTo>
                    <a:pt x="50329" y="48045"/>
                    <a:pt x="50350" y="47949"/>
                    <a:pt x="50327" y="47858"/>
                  </a:cubicBezTo>
                  <a:lnTo>
                    <a:pt x="42334" y="16526"/>
                  </a:lnTo>
                  <a:cubicBezTo>
                    <a:pt x="43748" y="15451"/>
                    <a:pt x="53398" y="8013"/>
                    <a:pt x="53713" y="5184"/>
                  </a:cubicBezTo>
                  <a:cubicBezTo>
                    <a:pt x="53839" y="4048"/>
                    <a:pt x="53394" y="2940"/>
                    <a:pt x="52427" y="1981"/>
                  </a:cubicBezTo>
                  <a:cubicBezTo>
                    <a:pt x="51208" y="768"/>
                    <a:pt x="49328" y="1"/>
                    <a:pt x="47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634;p43">
              <a:extLst>
                <a:ext uri="{FF2B5EF4-FFF2-40B4-BE49-F238E27FC236}">
                  <a16:creationId xmlns:a16="http://schemas.microsoft.com/office/drawing/2014/main" id="{4A2B4F7D-ED9E-74F9-BB46-D88546757F35}"/>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635;p43">
              <a:extLst>
                <a:ext uri="{FF2B5EF4-FFF2-40B4-BE49-F238E27FC236}">
                  <a16:creationId xmlns:a16="http://schemas.microsoft.com/office/drawing/2014/main" id="{4D96C5DB-EC69-77BF-A82E-6D62E2FD1149}"/>
                </a:ext>
              </a:extLst>
            </p:cNvPr>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636;p43">
              <a:extLst>
                <a:ext uri="{FF2B5EF4-FFF2-40B4-BE49-F238E27FC236}">
                  <a16:creationId xmlns:a16="http://schemas.microsoft.com/office/drawing/2014/main" id="{2E9856AC-5AB9-FF53-4602-18B19D533BC1}"/>
                </a:ext>
              </a:extLst>
            </p:cNvPr>
            <p:cNvSpPr/>
            <p:nvPr/>
          </p:nvSpPr>
          <p:spPr>
            <a:xfrm>
              <a:off x="8509254" y="3396469"/>
              <a:ext cx="27068" cy="234348"/>
            </a:xfrm>
            <a:custGeom>
              <a:avLst/>
              <a:gdLst/>
              <a:ahLst/>
              <a:cxnLst/>
              <a:rect l="l" t="t" r="r" b="b"/>
              <a:pathLst>
                <a:path w="1531" h="13255" extrusionOk="0">
                  <a:moveTo>
                    <a:pt x="1530" y="1"/>
                  </a:moveTo>
                  <a:lnTo>
                    <a:pt x="1530" y="1"/>
                  </a:lnTo>
                  <a:cubicBezTo>
                    <a:pt x="1" y="7647"/>
                    <a:pt x="851" y="13255"/>
                    <a:pt x="851" y="13255"/>
                  </a:cubicBezTo>
                  <a:lnTo>
                    <a:pt x="15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637;p43">
              <a:extLst>
                <a:ext uri="{FF2B5EF4-FFF2-40B4-BE49-F238E27FC236}">
                  <a16:creationId xmlns:a16="http://schemas.microsoft.com/office/drawing/2014/main" id="{B846E464-49DD-192F-5B9C-5162987B3C28}"/>
                </a:ext>
              </a:extLst>
            </p:cNvPr>
            <p:cNvSpPr/>
            <p:nvPr/>
          </p:nvSpPr>
          <p:spPr>
            <a:xfrm>
              <a:off x="8504250" y="3391236"/>
              <a:ext cx="37747" cy="244815"/>
            </a:xfrm>
            <a:custGeom>
              <a:avLst/>
              <a:gdLst/>
              <a:ahLst/>
              <a:cxnLst/>
              <a:rect l="l" t="t" r="r" b="b"/>
              <a:pathLst>
                <a:path w="2135" h="13847" extrusionOk="0">
                  <a:moveTo>
                    <a:pt x="1814" y="1"/>
                  </a:moveTo>
                  <a:cubicBezTo>
                    <a:pt x="1676" y="1"/>
                    <a:pt x="1551" y="98"/>
                    <a:pt x="1523" y="238"/>
                  </a:cubicBezTo>
                  <a:cubicBezTo>
                    <a:pt x="0" y="7847"/>
                    <a:pt x="833" y="13538"/>
                    <a:pt x="840" y="13595"/>
                  </a:cubicBezTo>
                  <a:cubicBezTo>
                    <a:pt x="863" y="13738"/>
                    <a:pt x="986" y="13845"/>
                    <a:pt x="1132" y="13846"/>
                  </a:cubicBezTo>
                  <a:cubicBezTo>
                    <a:pt x="1147" y="13845"/>
                    <a:pt x="1162" y="13844"/>
                    <a:pt x="1178" y="13841"/>
                  </a:cubicBezTo>
                  <a:cubicBezTo>
                    <a:pt x="1339" y="13817"/>
                    <a:pt x="1450" y="13666"/>
                    <a:pt x="1426" y="13505"/>
                  </a:cubicBezTo>
                  <a:cubicBezTo>
                    <a:pt x="1417" y="13450"/>
                    <a:pt x="602" y="7855"/>
                    <a:pt x="2102" y="354"/>
                  </a:cubicBezTo>
                  <a:cubicBezTo>
                    <a:pt x="2134" y="194"/>
                    <a:pt x="2030" y="38"/>
                    <a:pt x="1870" y="6"/>
                  </a:cubicBezTo>
                  <a:cubicBezTo>
                    <a:pt x="1851" y="3"/>
                    <a:pt x="1833" y="1"/>
                    <a:pt x="1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638;p43">
              <a:extLst>
                <a:ext uri="{FF2B5EF4-FFF2-40B4-BE49-F238E27FC236}">
                  <a16:creationId xmlns:a16="http://schemas.microsoft.com/office/drawing/2014/main" id="{FEF2EDA9-40FD-12D2-0D8E-8FAE1C128BD0}"/>
                </a:ext>
              </a:extLst>
            </p:cNvPr>
            <p:cNvSpPr/>
            <p:nvPr/>
          </p:nvSpPr>
          <p:spPr>
            <a:xfrm>
              <a:off x="8497231" y="3258264"/>
              <a:ext cx="54083" cy="198299"/>
            </a:xfrm>
            <a:custGeom>
              <a:avLst/>
              <a:gdLst/>
              <a:ahLst/>
              <a:cxnLst/>
              <a:rect l="l" t="t" r="r" b="b"/>
              <a:pathLst>
                <a:path w="3059" h="11216" extrusionOk="0">
                  <a:moveTo>
                    <a:pt x="3059" y="1"/>
                  </a:moveTo>
                  <a:lnTo>
                    <a:pt x="3059" y="1"/>
                  </a:lnTo>
                  <a:cubicBezTo>
                    <a:pt x="1" y="8496"/>
                    <a:pt x="1" y="11216"/>
                    <a:pt x="1" y="11216"/>
                  </a:cubicBezTo>
                  <a:lnTo>
                    <a:pt x="3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639;p43">
              <a:extLst>
                <a:ext uri="{FF2B5EF4-FFF2-40B4-BE49-F238E27FC236}">
                  <a16:creationId xmlns:a16="http://schemas.microsoft.com/office/drawing/2014/main" id="{B74AABDB-3968-FCF3-EE83-AA5688CCFC03}"/>
                </a:ext>
              </a:extLst>
            </p:cNvPr>
            <p:cNvSpPr/>
            <p:nvPr/>
          </p:nvSpPr>
          <p:spPr>
            <a:xfrm>
              <a:off x="8492033" y="3253137"/>
              <a:ext cx="65151" cy="208642"/>
            </a:xfrm>
            <a:custGeom>
              <a:avLst/>
              <a:gdLst/>
              <a:ahLst/>
              <a:cxnLst/>
              <a:rect l="l" t="t" r="r" b="b"/>
              <a:pathLst>
                <a:path w="3685" h="11801" extrusionOk="0">
                  <a:moveTo>
                    <a:pt x="3352" y="1"/>
                  </a:moveTo>
                  <a:cubicBezTo>
                    <a:pt x="3233" y="1"/>
                    <a:pt x="3121" y="73"/>
                    <a:pt x="3076" y="191"/>
                  </a:cubicBezTo>
                  <a:cubicBezTo>
                    <a:pt x="35" y="8638"/>
                    <a:pt x="0" y="11393"/>
                    <a:pt x="0" y="11506"/>
                  </a:cubicBezTo>
                  <a:cubicBezTo>
                    <a:pt x="0" y="11668"/>
                    <a:pt x="132" y="11801"/>
                    <a:pt x="295" y="11801"/>
                  </a:cubicBezTo>
                  <a:cubicBezTo>
                    <a:pt x="457" y="11801"/>
                    <a:pt x="589" y="11670"/>
                    <a:pt x="591" y="11507"/>
                  </a:cubicBezTo>
                  <a:cubicBezTo>
                    <a:pt x="591" y="11480"/>
                    <a:pt x="641" y="8701"/>
                    <a:pt x="3632" y="391"/>
                  </a:cubicBezTo>
                  <a:cubicBezTo>
                    <a:pt x="3684" y="238"/>
                    <a:pt x="3604" y="73"/>
                    <a:pt x="3452" y="19"/>
                  </a:cubicBezTo>
                  <a:cubicBezTo>
                    <a:pt x="3419" y="6"/>
                    <a:pt x="3385" y="1"/>
                    <a:pt x="3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640;p43">
              <a:extLst>
                <a:ext uri="{FF2B5EF4-FFF2-40B4-BE49-F238E27FC236}">
                  <a16:creationId xmlns:a16="http://schemas.microsoft.com/office/drawing/2014/main" id="{39F92B36-0885-0D62-6766-B3FDA80736B1}"/>
                </a:ext>
              </a:extLst>
            </p:cNvPr>
            <p:cNvSpPr/>
            <p:nvPr/>
          </p:nvSpPr>
          <p:spPr>
            <a:xfrm>
              <a:off x="8266225" y="3161325"/>
              <a:ext cx="113771" cy="125121"/>
            </a:xfrm>
            <a:custGeom>
              <a:avLst/>
              <a:gdLst/>
              <a:ahLst/>
              <a:cxnLst/>
              <a:rect l="l" t="t" r="r" b="b"/>
              <a:pathLst>
                <a:path w="6435" h="7077" extrusionOk="0">
                  <a:moveTo>
                    <a:pt x="162" y="1"/>
                  </a:moveTo>
                  <a:lnTo>
                    <a:pt x="1" y="2413"/>
                  </a:lnTo>
                  <a:lnTo>
                    <a:pt x="6434" y="7076"/>
                  </a:lnTo>
                  <a:lnTo>
                    <a:pt x="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641;p43">
              <a:extLst>
                <a:ext uri="{FF2B5EF4-FFF2-40B4-BE49-F238E27FC236}">
                  <a16:creationId xmlns:a16="http://schemas.microsoft.com/office/drawing/2014/main" id="{6E313849-4658-2309-7EA2-C820EFFE2DA3}"/>
                </a:ext>
              </a:extLst>
            </p:cNvPr>
            <p:cNvSpPr/>
            <p:nvPr/>
          </p:nvSpPr>
          <p:spPr>
            <a:xfrm>
              <a:off x="8260302" y="3155950"/>
              <a:ext cx="126571" cy="135729"/>
            </a:xfrm>
            <a:custGeom>
              <a:avLst/>
              <a:gdLst/>
              <a:ahLst/>
              <a:cxnLst/>
              <a:rect l="l" t="t" r="r" b="b"/>
              <a:pathLst>
                <a:path w="7159" h="7677" extrusionOk="0">
                  <a:moveTo>
                    <a:pt x="489" y="0"/>
                  </a:moveTo>
                  <a:cubicBezTo>
                    <a:pt x="419" y="0"/>
                    <a:pt x="349" y="25"/>
                    <a:pt x="293" y="75"/>
                  </a:cubicBezTo>
                  <a:cubicBezTo>
                    <a:pt x="167" y="188"/>
                    <a:pt x="160" y="380"/>
                    <a:pt x="277" y="501"/>
                  </a:cubicBezTo>
                  <a:lnTo>
                    <a:pt x="4759" y="5558"/>
                  </a:lnTo>
                  <a:lnTo>
                    <a:pt x="510" y="2478"/>
                  </a:lnTo>
                  <a:cubicBezTo>
                    <a:pt x="457" y="2440"/>
                    <a:pt x="396" y="2421"/>
                    <a:pt x="336" y="2421"/>
                  </a:cubicBezTo>
                  <a:cubicBezTo>
                    <a:pt x="244" y="2421"/>
                    <a:pt x="154" y="2463"/>
                    <a:pt x="97" y="2543"/>
                  </a:cubicBezTo>
                  <a:cubicBezTo>
                    <a:pt x="1" y="2675"/>
                    <a:pt x="30" y="2860"/>
                    <a:pt x="162" y="2957"/>
                  </a:cubicBezTo>
                  <a:lnTo>
                    <a:pt x="6596" y="7620"/>
                  </a:lnTo>
                  <a:cubicBezTo>
                    <a:pt x="6646" y="7656"/>
                    <a:pt x="6706" y="7676"/>
                    <a:pt x="6769" y="7676"/>
                  </a:cubicBezTo>
                  <a:cubicBezTo>
                    <a:pt x="7024" y="7676"/>
                    <a:pt x="7158" y="7375"/>
                    <a:pt x="6990" y="7185"/>
                  </a:cubicBezTo>
                  <a:lnTo>
                    <a:pt x="717" y="108"/>
                  </a:lnTo>
                  <a:cubicBezTo>
                    <a:pt x="658" y="37"/>
                    <a:pt x="574"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642;p43">
              <a:extLst>
                <a:ext uri="{FF2B5EF4-FFF2-40B4-BE49-F238E27FC236}">
                  <a16:creationId xmlns:a16="http://schemas.microsoft.com/office/drawing/2014/main" id="{99B92AAF-CA0F-775C-88EA-3C0F18F9F625}"/>
                </a:ext>
              </a:extLst>
            </p:cNvPr>
            <p:cNvSpPr/>
            <p:nvPr/>
          </p:nvSpPr>
          <p:spPr>
            <a:xfrm>
              <a:off x="8795104" y="2743334"/>
              <a:ext cx="37004" cy="204734"/>
            </a:xfrm>
            <a:custGeom>
              <a:avLst/>
              <a:gdLst/>
              <a:ahLst/>
              <a:cxnLst/>
              <a:rect l="l" t="t" r="r" b="b"/>
              <a:pathLst>
                <a:path w="2093" h="11580" extrusionOk="0">
                  <a:moveTo>
                    <a:pt x="2092" y="1"/>
                  </a:moveTo>
                  <a:lnTo>
                    <a:pt x="1" y="2574"/>
                  </a:lnTo>
                  <a:lnTo>
                    <a:pt x="1" y="11580"/>
                  </a:lnTo>
                  <a:lnTo>
                    <a:pt x="20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643;p43">
              <a:extLst>
                <a:ext uri="{FF2B5EF4-FFF2-40B4-BE49-F238E27FC236}">
                  <a16:creationId xmlns:a16="http://schemas.microsoft.com/office/drawing/2014/main" id="{7CF1EB71-C72B-35B4-7912-8BD79895977B}"/>
                </a:ext>
              </a:extLst>
            </p:cNvPr>
            <p:cNvSpPr/>
            <p:nvPr/>
          </p:nvSpPr>
          <p:spPr>
            <a:xfrm>
              <a:off x="8789888" y="2738119"/>
              <a:ext cx="47860" cy="215183"/>
            </a:xfrm>
            <a:custGeom>
              <a:avLst/>
              <a:gdLst/>
              <a:ahLst/>
              <a:cxnLst/>
              <a:rect l="l" t="t" r="r" b="b"/>
              <a:pathLst>
                <a:path w="2707" h="12171" extrusionOk="0">
                  <a:moveTo>
                    <a:pt x="2386" y="0"/>
                  </a:moveTo>
                  <a:cubicBezTo>
                    <a:pt x="2246" y="0"/>
                    <a:pt x="2122" y="100"/>
                    <a:pt x="2095" y="243"/>
                  </a:cubicBezTo>
                  <a:lnTo>
                    <a:pt x="592" y="8574"/>
                  </a:lnTo>
                  <a:lnTo>
                    <a:pt x="592" y="2869"/>
                  </a:lnTo>
                  <a:cubicBezTo>
                    <a:pt x="592" y="2705"/>
                    <a:pt x="460" y="2573"/>
                    <a:pt x="296" y="2573"/>
                  </a:cubicBezTo>
                  <a:cubicBezTo>
                    <a:pt x="132" y="2573"/>
                    <a:pt x="0" y="2705"/>
                    <a:pt x="0" y="2869"/>
                  </a:cubicBezTo>
                  <a:lnTo>
                    <a:pt x="0" y="11875"/>
                  </a:lnTo>
                  <a:cubicBezTo>
                    <a:pt x="0" y="12029"/>
                    <a:pt x="117" y="12156"/>
                    <a:pt x="270" y="12170"/>
                  </a:cubicBezTo>
                  <a:cubicBezTo>
                    <a:pt x="278" y="12171"/>
                    <a:pt x="287" y="12171"/>
                    <a:pt x="296" y="12171"/>
                  </a:cubicBezTo>
                  <a:cubicBezTo>
                    <a:pt x="440" y="12171"/>
                    <a:pt x="562" y="12069"/>
                    <a:pt x="587" y="11928"/>
                  </a:cubicBezTo>
                  <a:lnTo>
                    <a:pt x="2678" y="349"/>
                  </a:lnTo>
                  <a:cubicBezTo>
                    <a:pt x="2707" y="187"/>
                    <a:pt x="2600" y="34"/>
                    <a:pt x="2439" y="5"/>
                  </a:cubicBezTo>
                  <a:cubicBezTo>
                    <a:pt x="2421" y="2"/>
                    <a:pt x="2403"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37"/>
          <p:cNvSpPr txBox="1">
            <a:spLocks noGrp="1"/>
          </p:cNvSpPr>
          <p:nvPr>
            <p:ph type="title"/>
          </p:nvPr>
        </p:nvSpPr>
        <p:spPr>
          <a:xfrm>
            <a:off x="422998" y="136549"/>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Current State with Background </a:t>
            </a:r>
            <a:endParaRPr/>
          </a:p>
        </p:txBody>
      </p:sp>
      <p:sp>
        <p:nvSpPr>
          <p:cNvPr id="875" name="Google Shape;875;p37"/>
          <p:cNvSpPr txBox="1">
            <a:spLocks noGrp="1"/>
          </p:cNvSpPr>
          <p:nvPr>
            <p:ph type="body" idx="1"/>
          </p:nvPr>
        </p:nvSpPr>
        <p:spPr>
          <a:xfrm>
            <a:off x="3464998" y="3155295"/>
            <a:ext cx="2214000" cy="114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b="0" i="0" u="none" strike="noStrike">
                <a:solidFill>
                  <a:srgbClr val="0D0D0D"/>
                </a:solidFill>
                <a:effectLst/>
                <a:latin typeface="Söhne"/>
              </a:rPr>
              <a:t>The integration of AI with human expertise allows FireEye to efficiently cope with the proliferation of cyber threats and provide timely responses to potential security incidents.</a:t>
            </a:r>
            <a:endParaRPr/>
          </a:p>
        </p:txBody>
      </p:sp>
      <p:sp>
        <p:nvSpPr>
          <p:cNvPr id="876" name="Google Shape;876;p37"/>
          <p:cNvSpPr txBox="1">
            <a:spLocks noGrp="1"/>
          </p:cNvSpPr>
          <p:nvPr>
            <p:ph type="title" idx="2"/>
          </p:nvPr>
        </p:nvSpPr>
        <p:spPr>
          <a:xfrm>
            <a:off x="3464998" y="2464424"/>
            <a:ext cx="22140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Focus On AI</a:t>
            </a:r>
            <a:endParaRPr/>
          </a:p>
        </p:txBody>
      </p:sp>
      <p:sp>
        <p:nvSpPr>
          <p:cNvPr id="877" name="Google Shape;877;p37"/>
          <p:cNvSpPr txBox="1">
            <a:spLocks noGrp="1"/>
          </p:cNvSpPr>
          <p:nvPr>
            <p:ph type="body" idx="3"/>
          </p:nvPr>
        </p:nvSpPr>
        <p:spPr>
          <a:xfrm>
            <a:off x="629714" y="3185316"/>
            <a:ext cx="2214000" cy="114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a:solidFill>
                  <a:srgbClr val="0D0D0D"/>
                </a:solidFill>
                <a:latin typeface="Söhne"/>
              </a:rPr>
              <a:t>S</a:t>
            </a:r>
            <a:r>
              <a:rPr lang="en-IN" b="0" i="0" u="none" strike="noStrike">
                <a:solidFill>
                  <a:srgbClr val="0D0D0D"/>
                </a:solidFill>
                <a:effectLst/>
                <a:latin typeface="Söhne"/>
              </a:rPr>
              <a:t>pecializes in providing a range of cybersecurity solutions, including software, hardware, and support services</a:t>
            </a:r>
            <a:endParaRPr/>
          </a:p>
        </p:txBody>
      </p:sp>
      <p:sp>
        <p:nvSpPr>
          <p:cNvPr id="878" name="Google Shape;878;p37"/>
          <p:cNvSpPr txBox="1">
            <a:spLocks noGrp="1"/>
          </p:cNvSpPr>
          <p:nvPr>
            <p:ph type="title" idx="4"/>
          </p:nvPr>
        </p:nvSpPr>
        <p:spPr>
          <a:xfrm>
            <a:off x="629714" y="2699917"/>
            <a:ext cx="22140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Specializes Cybersecurity Solutions </a:t>
            </a:r>
            <a:endParaRPr/>
          </a:p>
        </p:txBody>
      </p:sp>
      <p:sp>
        <p:nvSpPr>
          <p:cNvPr id="879" name="Google Shape;879;p37"/>
          <p:cNvSpPr txBox="1">
            <a:spLocks noGrp="1"/>
          </p:cNvSpPr>
          <p:nvPr>
            <p:ph type="body" idx="5"/>
          </p:nvPr>
        </p:nvSpPr>
        <p:spPr>
          <a:xfrm>
            <a:off x="6246902" y="3185316"/>
            <a:ext cx="2214000" cy="114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W</a:t>
            </a:r>
            <a:r>
              <a:rPr lang="en-IN">
                <a:solidFill>
                  <a:srgbClr val="0D0D0D"/>
                </a:solidFill>
                <a:latin typeface="Söhne"/>
              </a:rPr>
              <a:t>ith</a:t>
            </a:r>
            <a:r>
              <a:rPr lang="en-IN" b="0" i="0" u="none" strike="noStrike">
                <a:solidFill>
                  <a:srgbClr val="0D0D0D"/>
                </a:solidFill>
                <a:effectLst/>
                <a:latin typeface="Söhne"/>
              </a:rPr>
              <a:t> offices spanning North America, Europe, Asia Pacific, the Middle East, and Africa, the company specializes in delivering comprehensive cybersecurity solutions</a:t>
            </a:r>
            <a:endParaRPr/>
          </a:p>
        </p:txBody>
      </p:sp>
      <p:sp>
        <p:nvSpPr>
          <p:cNvPr id="880" name="Google Shape;880;p37"/>
          <p:cNvSpPr txBox="1">
            <a:spLocks noGrp="1"/>
          </p:cNvSpPr>
          <p:nvPr>
            <p:ph type="title" idx="6"/>
          </p:nvPr>
        </p:nvSpPr>
        <p:spPr>
          <a:xfrm>
            <a:off x="6246902" y="2451093"/>
            <a:ext cx="22140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Global Presence  </a:t>
            </a:r>
            <a:endParaRPr/>
          </a:p>
        </p:txBody>
      </p:sp>
      <p:pic>
        <p:nvPicPr>
          <p:cNvPr id="3" name="Picture 2" descr="A close-up of a screen&#10;&#10;Description automatically generated">
            <a:extLst>
              <a:ext uri="{FF2B5EF4-FFF2-40B4-BE49-F238E27FC236}">
                <a16:creationId xmlns:a16="http://schemas.microsoft.com/office/drawing/2014/main" id="{25876701-BDB1-E910-827C-0FDE21D81F7E}"/>
              </a:ext>
            </a:extLst>
          </p:cNvPr>
          <p:cNvPicPr>
            <a:picLocks noChangeAspect="1"/>
          </p:cNvPicPr>
          <p:nvPr/>
        </p:nvPicPr>
        <p:blipFill>
          <a:blip r:embed="rId3"/>
          <a:stretch>
            <a:fillRect/>
          </a:stretch>
        </p:blipFill>
        <p:spPr>
          <a:xfrm>
            <a:off x="784214" y="1057851"/>
            <a:ext cx="1905000" cy="1066800"/>
          </a:xfrm>
          <a:prstGeom prst="rect">
            <a:avLst/>
          </a:prstGeom>
        </p:spPr>
      </p:pic>
      <p:pic>
        <p:nvPicPr>
          <p:cNvPr id="5" name="Picture 4" descr="A group of people standing in front of a world map&#10;&#10;Description automatically generated">
            <a:extLst>
              <a:ext uri="{FF2B5EF4-FFF2-40B4-BE49-F238E27FC236}">
                <a16:creationId xmlns:a16="http://schemas.microsoft.com/office/drawing/2014/main" id="{F8E5F7CB-FEE5-72F1-27E6-C4CB38FF3FB1}"/>
              </a:ext>
            </a:extLst>
          </p:cNvPr>
          <p:cNvPicPr>
            <a:picLocks noChangeAspect="1"/>
          </p:cNvPicPr>
          <p:nvPr/>
        </p:nvPicPr>
        <p:blipFill>
          <a:blip r:embed="rId4"/>
          <a:stretch>
            <a:fillRect/>
          </a:stretch>
        </p:blipFill>
        <p:spPr>
          <a:xfrm>
            <a:off x="6506998" y="1062877"/>
            <a:ext cx="1733182" cy="1149900"/>
          </a:xfrm>
          <a:prstGeom prst="rect">
            <a:avLst/>
          </a:prstGeom>
        </p:spPr>
      </p:pic>
      <p:pic>
        <p:nvPicPr>
          <p:cNvPr id="7" name="Picture 6" descr="A robot pointing at a large blue screen&#10;&#10;Description automatically generated">
            <a:extLst>
              <a:ext uri="{FF2B5EF4-FFF2-40B4-BE49-F238E27FC236}">
                <a16:creationId xmlns:a16="http://schemas.microsoft.com/office/drawing/2014/main" id="{0A51210C-B0C3-FEC5-0FB2-2688E170121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773998" y="1044493"/>
            <a:ext cx="1754139" cy="1168284"/>
          </a:xfrm>
          <a:prstGeom prst="rect">
            <a:avLst/>
          </a:prstGeom>
        </p:spPr>
      </p:pic>
    </p:spTree>
    <p:extLst>
      <p:ext uri="{BB962C8B-B14F-4D97-AF65-F5344CB8AC3E}">
        <p14:creationId xmlns:p14="http://schemas.microsoft.com/office/powerpoint/2010/main" val="3777577169"/>
      </p:ext>
    </p:extLst>
  </p:cSld>
  <p:clrMapOvr>
    <a:masterClrMapping/>
  </p:clrMapOvr>
  <mc:AlternateContent xmlns:mc="http://schemas.openxmlformats.org/markup-compatibility/2006" xmlns:p14="http://schemas.microsoft.com/office/powerpoint/2010/main">
    <mc:Choice Requires="p14">
      <p:transition spd="slow" p14:dur="2000" advTm="55378"/>
    </mc:Choice>
    <mc:Fallback xmlns="">
      <p:transition spd="slow" advTm="5537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726DB-BF9D-51F8-332F-7414B89A19AA}"/>
              </a:ext>
            </a:extLst>
          </p:cNvPr>
          <p:cNvSpPr>
            <a:spLocks noGrp="1"/>
          </p:cNvSpPr>
          <p:nvPr>
            <p:ph type="title"/>
          </p:nvPr>
        </p:nvSpPr>
        <p:spPr>
          <a:xfrm>
            <a:off x="178693" y="129655"/>
            <a:ext cx="5999047" cy="447024"/>
          </a:xfrm>
        </p:spPr>
        <p:txBody>
          <a:bodyPr/>
          <a:lstStyle/>
          <a:p>
            <a:r>
              <a:rPr lang="en-US"/>
              <a:t>SWOT Analysis- </a:t>
            </a:r>
          </a:p>
        </p:txBody>
      </p:sp>
      <p:sp>
        <p:nvSpPr>
          <p:cNvPr id="3" name="Text Placeholder 2">
            <a:extLst>
              <a:ext uri="{FF2B5EF4-FFF2-40B4-BE49-F238E27FC236}">
                <a16:creationId xmlns:a16="http://schemas.microsoft.com/office/drawing/2014/main" id="{5C695468-C17E-FBCA-50B5-B3E031021417}"/>
              </a:ext>
            </a:extLst>
          </p:cNvPr>
          <p:cNvSpPr>
            <a:spLocks noGrp="1"/>
          </p:cNvSpPr>
          <p:nvPr>
            <p:ph type="body" idx="1"/>
          </p:nvPr>
        </p:nvSpPr>
        <p:spPr>
          <a:xfrm>
            <a:off x="279091" y="779040"/>
            <a:ext cx="3812355" cy="1603913"/>
          </a:xfrm>
        </p:spPr>
        <p:txBody>
          <a:bodyPr/>
          <a:lstStyle/>
          <a:p>
            <a:pPr marL="114300" indent="0">
              <a:buNone/>
            </a:pPr>
            <a:r>
              <a:rPr lang="en-US">
                <a:solidFill>
                  <a:schemeClr val="accent2">
                    <a:lumMod val="50000"/>
                  </a:schemeClr>
                </a:solidFill>
              </a:rPr>
              <a:t>Strengths-</a:t>
            </a:r>
          </a:p>
          <a:p>
            <a:r>
              <a:rPr lang="en-US" sz="1400"/>
              <a:t>Vast dataset from global sensors and client networks.</a:t>
            </a:r>
          </a:p>
          <a:p>
            <a:r>
              <a:rPr lang="en-US" sz="1400"/>
              <a:t>Powerful AI capabilities</a:t>
            </a:r>
            <a:endParaRPr lang="en-US"/>
          </a:p>
          <a:p>
            <a:r>
              <a:rPr lang="en-US" sz="1400"/>
              <a:t>Workforce</a:t>
            </a:r>
            <a:endParaRPr lang="en-US"/>
          </a:p>
          <a:p>
            <a:r>
              <a:rPr lang="en-US" sz="1400"/>
              <a:t>Collaboration and human.</a:t>
            </a:r>
            <a:endParaRPr lang="en-US"/>
          </a:p>
        </p:txBody>
      </p:sp>
      <p:sp>
        <p:nvSpPr>
          <p:cNvPr id="5" name="Text Placeholder 2">
            <a:extLst>
              <a:ext uri="{FF2B5EF4-FFF2-40B4-BE49-F238E27FC236}">
                <a16:creationId xmlns:a16="http://schemas.microsoft.com/office/drawing/2014/main" id="{906E4417-0A2E-97D7-4865-3AF54F8DD5EE}"/>
              </a:ext>
            </a:extLst>
          </p:cNvPr>
          <p:cNvSpPr txBox="1">
            <a:spLocks/>
          </p:cNvSpPr>
          <p:nvPr/>
        </p:nvSpPr>
        <p:spPr>
          <a:xfrm>
            <a:off x="279091" y="2269573"/>
            <a:ext cx="3773740" cy="18510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2pPr>
            <a:lvl3pPr marL="1371600" marR="0" lvl="2"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3pPr>
            <a:lvl4pPr marL="1828800" marR="0" lvl="3"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4pPr>
            <a:lvl5pPr marL="2286000" marR="0" lvl="4"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5pPr>
            <a:lvl6pPr marL="2743200" marR="0" lvl="5"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6pPr>
            <a:lvl7pPr marL="3200400" marR="0" lvl="6"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7pPr>
            <a:lvl8pPr marL="3657600" marR="0" lvl="7"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8pPr>
            <a:lvl9pPr marL="4114800" marR="0" lvl="8" indent="-342900" algn="l" rtl="0">
              <a:lnSpc>
                <a:spcPct val="100000"/>
              </a:lnSpc>
              <a:spcBef>
                <a:spcPts val="1600"/>
              </a:spcBef>
              <a:spcAft>
                <a:spcPts val="160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9pPr>
          </a:lstStyle>
          <a:p>
            <a:pPr marL="114300" indent="0">
              <a:buNone/>
            </a:pPr>
            <a:r>
              <a:rPr lang="en-US">
                <a:solidFill>
                  <a:srgbClr val="FF0000"/>
                </a:solidFill>
              </a:rPr>
              <a:t>Weaknesses-</a:t>
            </a:r>
          </a:p>
          <a:p>
            <a:r>
              <a:rPr lang="en-US" sz="1400"/>
              <a:t>Frequent model updates.</a:t>
            </a:r>
          </a:p>
          <a:p>
            <a:r>
              <a:rPr lang="en-US" sz="1400"/>
              <a:t>Despite access to vast data, FireEye grapples with labeling issues, managing outdated data that hinders effective model training.</a:t>
            </a:r>
          </a:p>
          <a:p>
            <a:r>
              <a:rPr lang="en-US" sz="1400"/>
              <a:t>Lacking both domain expert. </a:t>
            </a:r>
          </a:p>
        </p:txBody>
      </p:sp>
      <p:sp>
        <p:nvSpPr>
          <p:cNvPr id="7" name="Text Placeholder 2">
            <a:extLst>
              <a:ext uri="{FF2B5EF4-FFF2-40B4-BE49-F238E27FC236}">
                <a16:creationId xmlns:a16="http://schemas.microsoft.com/office/drawing/2014/main" id="{90871B77-9FA4-8D4E-529B-97433A17E5C2}"/>
              </a:ext>
            </a:extLst>
          </p:cNvPr>
          <p:cNvSpPr txBox="1">
            <a:spLocks/>
          </p:cNvSpPr>
          <p:nvPr/>
        </p:nvSpPr>
        <p:spPr>
          <a:xfrm>
            <a:off x="4495835" y="709533"/>
            <a:ext cx="4098104" cy="18587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2pPr>
            <a:lvl3pPr marL="1371600" marR="0" lvl="2"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3pPr>
            <a:lvl4pPr marL="1828800" marR="0" lvl="3"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4pPr>
            <a:lvl5pPr marL="2286000" marR="0" lvl="4"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5pPr>
            <a:lvl6pPr marL="2743200" marR="0" lvl="5"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6pPr>
            <a:lvl7pPr marL="3200400" marR="0" lvl="6"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7pPr>
            <a:lvl8pPr marL="3657600" marR="0" lvl="7"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8pPr>
            <a:lvl9pPr marL="4114800" marR="0" lvl="8" indent="-342900" algn="l" rtl="0">
              <a:lnSpc>
                <a:spcPct val="100000"/>
              </a:lnSpc>
              <a:spcBef>
                <a:spcPts val="1600"/>
              </a:spcBef>
              <a:spcAft>
                <a:spcPts val="160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9pPr>
          </a:lstStyle>
          <a:p>
            <a:pPr marL="114300" indent="0">
              <a:buFont typeface="DM Sans"/>
              <a:buNone/>
            </a:pPr>
            <a:r>
              <a:rPr lang="en-US">
                <a:solidFill>
                  <a:schemeClr val="accent2">
                    <a:lumMod val="50000"/>
                  </a:schemeClr>
                </a:solidFill>
              </a:rPr>
              <a:t>Opportunities-</a:t>
            </a:r>
          </a:p>
          <a:p>
            <a:r>
              <a:rPr lang="en-US" sz="1400">
                <a:solidFill>
                  <a:schemeClr val="tx1"/>
                </a:solidFill>
              </a:rPr>
              <a:t>Offer additional cybersecurity services. </a:t>
            </a:r>
          </a:p>
          <a:p>
            <a:r>
              <a:rPr lang="en-US" sz="1400">
                <a:solidFill>
                  <a:schemeClr val="tx1"/>
                </a:solidFill>
              </a:rPr>
              <a:t>Data-driven AI </a:t>
            </a:r>
            <a:endParaRPr lang="en-US">
              <a:solidFill>
                <a:schemeClr val="tx1"/>
              </a:solidFill>
            </a:endParaRPr>
          </a:p>
          <a:p>
            <a:r>
              <a:rPr lang="en-US" sz="1400">
                <a:solidFill>
                  <a:schemeClr val="tx1"/>
                </a:solidFill>
              </a:rPr>
              <a:t>Qrow by expanding operations.</a:t>
            </a:r>
            <a:endParaRPr lang="en-US">
              <a:solidFill>
                <a:schemeClr val="tx1"/>
              </a:solidFill>
            </a:endParaRPr>
          </a:p>
          <a:p>
            <a:r>
              <a:rPr lang="en-US" sz="1400">
                <a:solidFill>
                  <a:schemeClr val="tx1"/>
                </a:solidFill>
              </a:rPr>
              <a:t>Anticipate cyber-attacks based on threat intelligence and patterns.</a:t>
            </a:r>
          </a:p>
        </p:txBody>
      </p:sp>
      <p:sp>
        <p:nvSpPr>
          <p:cNvPr id="9" name="Text Placeholder 2">
            <a:extLst>
              <a:ext uri="{FF2B5EF4-FFF2-40B4-BE49-F238E27FC236}">
                <a16:creationId xmlns:a16="http://schemas.microsoft.com/office/drawing/2014/main" id="{46600CC2-FDC1-A266-A6DE-511A0D3EB317}"/>
              </a:ext>
            </a:extLst>
          </p:cNvPr>
          <p:cNvSpPr txBox="1">
            <a:spLocks/>
          </p:cNvSpPr>
          <p:nvPr/>
        </p:nvSpPr>
        <p:spPr>
          <a:xfrm>
            <a:off x="4632790" y="2391082"/>
            <a:ext cx="3897307" cy="16193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2pPr>
            <a:lvl3pPr marL="1371600" marR="0" lvl="2"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3pPr>
            <a:lvl4pPr marL="1828800" marR="0" lvl="3"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4pPr>
            <a:lvl5pPr marL="2286000" marR="0" lvl="4"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5pPr>
            <a:lvl6pPr marL="2743200" marR="0" lvl="5"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6pPr>
            <a:lvl7pPr marL="3200400" marR="0" lvl="6"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7pPr>
            <a:lvl8pPr marL="3657600" marR="0" lvl="7"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8pPr>
            <a:lvl9pPr marL="4114800" marR="0" lvl="8" indent="-342900" algn="l" rtl="0">
              <a:lnSpc>
                <a:spcPct val="100000"/>
              </a:lnSpc>
              <a:spcBef>
                <a:spcPts val="1600"/>
              </a:spcBef>
              <a:spcAft>
                <a:spcPts val="160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9pPr>
          </a:lstStyle>
          <a:p>
            <a:pPr marL="114300" indent="0">
              <a:buNone/>
            </a:pPr>
            <a:r>
              <a:rPr lang="en-US">
                <a:solidFill>
                  <a:srgbClr val="FF0000"/>
                </a:solidFill>
              </a:rPr>
              <a:t>Threats-</a:t>
            </a:r>
          </a:p>
          <a:p>
            <a:r>
              <a:rPr lang="en-US" sz="1400">
                <a:solidFill>
                  <a:srgbClr val="29261B"/>
                </a:solidFill>
              </a:rPr>
              <a:t>Cyber threats are rapidly evolving.</a:t>
            </a:r>
            <a:endParaRPr lang="en-US">
              <a:solidFill>
                <a:srgbClr val="1F1C51"/>
              </a:solidFill>
            </a:endParaRPr>
          </a:p>
          <a:p>
            <a:r>
              <a:rPr lang="en-US" sz="1400">
                <a:solidFill>
                  <a:srgbClr val="29261B"/>
                </a:solidFill>
              </a:rPr>
              <a:t>Retaining top cyber talent. </a:t>
            </a:r>
            <a:endParaRPr lang="en-US">
              <a:solidFill>
                <a:srgbClr val="1F1C51"/>
              </a:solidFill>
            </a:endParaRPr>
          </a:p>
          <a:p>
            <a:r>
              <a:rPr lang="en-US" sz="1400">
                <a:solidFill>
                  <a:srgbClr val="29261B"/>
                </a:solidFill>
              </a:rPr>
              <a:t>Data privacy/security concerns impacting their data collection.</a:t>
            </a:r>
            <a:endParaRPr lang="en-US">
              <a:solidFill>
                <a:srgbClr val="1F1C51"/>
              </a:solidFill>
            </a:endParaRPr>
          </a:p>
          <a:p>
            <a:r>
              <a:rPr lang="en-US" sz="1400">
                <a:solidFill>
                  <a:srgbClr val="29261B"/>
                </a:solidFill>
              </a:rPr>
              <a:t>Competitions </a:t>
            </a:r>
          </a:p>
        </p:txBody>
      </p:sp>
    </p:spTree>
    <p:extLst>
      <p:ext uri="{BB962C8B-B14F-4D97-AF65-F5344CB8AC3E}">
        <p14:creationId xmlns:p14="http://schemas.microsoft.com/office/powerpoint/2010/main" val="1518703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E6088-CC52-F943-6381-5126ED7E16E2}"/>
              </a:ext>
            </a:extLst>
          </p:cNvPr>
          <p:cNvSpPr>
            <a:spLocks noGrp="1"/>
          </p:cNvSpPr>
          <p:nvPr>
            <p:ph type="title"/>
          </p:nvPr>
        </p:nvSpPr>
        <p:spPr>
          <a:xfrm>
            <a:off x="4401418" y="853527"/>
            <a:ext cx="4083287" cy="1051853"/>
          </a:xfrm>
        </p:spPr>
        <p:txBody>
          <a:bodyPr anchor="t">
            <a:normAutofit/>
          </a:bodyPr>
          <a:lstStyle/>
          <a:p>
            <a:r>
              <a:rPr lang="en-US" sz="2400"/>
              <a:t>FireEye’s AI Strategy </a:t>
            </a:r>
          </a:p>
        </p:txBody>
      </p:sp>
      <p:pic>
        <p:nvPicPr>
          <p:cNvPr id="5" name="Picture 4">
            <a:extLst>
              <a:ext uri="{FF2B5EF4-FFF2-40B4-BE49-F238E27FC236}">
                <a16:creationId xmlns:a16="http://schemas.microsoft.com/office/drawing/2014/main" id="{7116FCE4-2BC4-5C50-8629-8327BA645BD7}"/>
              </a:ext>
            </a:extLst>
          </p:cNvPr>
          <p:cNvPicPr>
            <a:picLocks noChangeAspect="1"/>
          </p:cNvPicPr>
          <p:nvPr/>
        </p:nvPicPr>
        <p:blipFill rotWithShape="1">
          <a:blip r:embed="rId3"/>
          <a:srcRect l="28701" r="29048"/>
          <a:stretch/>
        </p:blipFill>
        <p:spPr>
          <a:xfrm>
            <a:off x="0" y="7"/>
            <a:ext cx="3863384" cy="5143493"/>
          </a:xfrm>
          <a:prstGeom prst="rect">
            <a:avLst/>
          </a:prstGeom>
        </p:spPr>
      </p:pic>
      <p:sp>
        <p:nvSpPr>
          <p:cNvPr id="16" name="Content Placeholder 2">
            <a:extLst>
              <a:ext uri="{FF2B5EF4-FFF2-40B4-BE49-F238E27FC236}">
                <a16:creationId xmlns:a16="http://schemas.microsoft.com/office/drawing/2014/main" id="{59F7CE27-B9D6-54E8-16A5-975C393172BA}"/>
              </a:ext>
            </a:extLst>
          </p:cNvPr>
          <p:cNvSpPr>
            <a:spLocks noGrp="1"/>
          </p:cNvSpPr>
          <p:nvPr>
            <p:ph idx="1"/>
          </p:nvPr>
        </p:nvSpPr>
        <p:spPr>
          <a:xfrm>
            <a:off x="4226793" y="1484758"/>
            <a:ext cx="4083287" cy="2693405"/>
          </a:xfrm>
        </p:spPr>
        <p:txBody>
          <a:bodyPr>
            <a:normAutofit/>
          </a:bodyPr>
          <a:lstStyle/>
          <a:p>
            <a:r>
              <a:rPr lang="en-GB"/>
              <a:t>Cybersecurity Monitoring</a:t>
            </a:r>
            <a:endParaRPr lang="en-US"/>
          </a:p>
          <a:p>
            <a:r>
              <a:rPr lang="en-GB"/>
              <a:t>Threat Detection </a:t>
            </a:r>
          </a:p>
          <a:p>
            <a:r>
              <a:rPr lang="en-GB"/>
              <a:t>Incident Response </a:t>
            </a:r>
          </a:p>
          <a:p>
            <a:r>
              <a:rPr lang="en-GB"/>
              <a:t>Malware Analysis </a:t>
            </a:r>
          </a:p>
          <a:p>
            <a:r>
              <a:rPr lang="en-GB"/>
              <a:t>Antivirus Support </a:t>
            </a:r>
          </a:p>
          <a:p>
            <a:endParaRPr lang="en-US" sz="1500"/>
          </a:p>
        </p:txBody>
      </p:sp>
    </p:spTree>
    <p:extLst>
      <p:ext uri="{BB962C8B-B14F-4D97-AF65-F5344CB8AC3E}">
        <p14:creationId xmlns:p14="http://schemas.microsoft.com/office/powerpoint/2010/main" val="2768415263"/>
      </p:ext>
    </p:extLst>
  </p:cSld>
  <p:clrMapOvr>
    <a:masterClrMapping/>
  </p:clrMapOvr>
  <mc:AlternateContent xmlns:mc="http://schemas.openxmlformats.org/markup-compatibility/2006" xmlns:p14="http://schemas.microsoft.com/office/powerpoint/2010/main">
    <mc:Choice Requires="p14">
      <p:transition spd="slow" p14:dur="2000" advTm="61471"/>
    </mc:Choice>
    <mc:Fallback xmlns="">
      <p:transition spd="slow" advTm="6147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6"/>
          <p:cNvSpPr txBox="1">
            <a:spLocks noGrp="1"/>
          </p:cNvSpPr>
          <p:nvPr>
            <p:ph type="title"/>
          </p:nvPr>
        </p:nvSpPr>
        <p:spPr>
          <a:xfrm>
            <a:off x="203872" y="134627"/>
            <a:ext cx="6084000" cy="539700"/>
          </a:xfrm>
          <a:prstGeom prst="rect">
            <a:avLst/>
          </a:prstGeom>
        </p:spPr>
        <p:txBody>
          <a:bodyPr spcFirstLastPara="1" wrap="square" lIns="91425" tIns="91425" rIns="91425" bIns="91425" anchor="t" anchorCtr="0">
            <a:noAutofit/>
          </a:bodyPr>
          <a:lstStyle/>
          <a:p>
            <a:r>
              <a:rPr lang="en"/>
              <a:t>AI, ML &amp; HUMAN EXPERTISE</a:t>
            </a:r>
            <a:endParaRPr/>
          </a:p>
        </p:txBody>
      </p:sp>
      <p:sp>
        <p:nvSpPr>
          <p:cNvPr id="627" name="Google Shape;627;p36"/>
          <p:cNvSpPr txBox="1">
            <a:spLocks noGrp="1"/>
          </p:cNvSpPr>
          <p:nvPr>
            <p:ph type="body" idx="1"/>
          </p:nvPr>
        </p:nvSpPr>
        <p:spPr>
          <a:xfrm>
            <a:off x="3163282" y="3074519"/>
            <a:ext cx="2628600" cy="1149900"/>
          </a:xfrm>
          <a:prstGeom prst="rect">
            <a:avLst/>
          </a:prstGeom>
        </p:spPr>
        <p:txBody>
          <a:bodyPr spcFirstLastPara="1" wrap="square" lIns="91425" tIns="91425" rIns="91425" bIns="91425" anchor="t" anchorCtr="0">
            <a:noAutofit/>
          </a:bodyPr>
          <a:lstStyle/>
          <a:p>
            <a:pPr marL="285750" indent="-285750" algn="l">
              <a:spcAft>
                <a:spcPts val="1600"/>
              </a:spcAft>
              <a:buFont typeface="Arial"/>
              <a:buChar char="•"/>
            </a:pPr>
            <a:r>
              <a:rPr lang="en"/>
              <a:t>Use historical data to predict precisely</a:t>
            </a:r>
            <a:endParaRPr lang="en-US"/>
          </a:p>
        </p:txBody>
      </p:sp>
      <p:sp>
        <p:nvSpPr>
          <p:cNvPr id="628" name="Google Shape;628;p36"/>
          <p:cNvSpPr txBox="1">
            <a:spLocks noGrp="1"/>
          </p:cNvSpPr>
          <p:nvPr>
            <p:ph type="title" idx="2"/>
          </p:nvPr>
        </p:nvSpPr>
        <p:spPr>
          <a:xfrm>
            <a:off x="3163282" y="2576669"/>
            <a:ext cx="2628600" cy="539700"/>
          </a:xfrm>
          <a:prstGeom prst="rect">
            <a:avLst/>
          </a:prstGeom>
        </p:spPr>
        <p:txBody>
          <a:bodyPr spcFirstLastPara="1" wrap="square" lIns="91425" tIns="91425" rIns="91425" bIns="91425" anchor="b" anchorCtr="0">
            <a:noAutofit/>
          </a:bodyPr>
          <a:lstStyle/>
          <a:p>
            <a:r>
              <a:rPr lang="en"/>
              <a:t>Highly Accurate</a:t>
            </a:r>
            <a:endParaRPr err="1"/>
          </a:p>
        </p:txBody>
      </p:sp>
      <p:sp>
        <p:nvSpPr>
          <p:cNvPr id="629" name="Google Shape;629;p36"/>
          <p:cNvSpPr txBox="1">
            <a:spLocks noGrp="1"/>
          </p:cNvSpPr>
          <p:nvPr>
            <p:ph type="body" idx="3"/>
          </p:nvPr>
        </p:nvSpPr>
        <p:spPr>
          <a:xfrm>
            <a:off x="142329" y="3019718"/>
            <a:ext cx="3067009" cy="1611797"/>
          </a:xfrm>
          <a:prstGeom prst="rect">
            <a:avLst/>
          </a:prstGeom>
        </p:spPr>
        <p:txBody>
          <a:bodyPr spcFirstLastPara="1" wrap="square" lIns="91425" tIns="91425" rIns="91425" bIns="91425" anchor="t" anchorCtr="0">
            <a:noAutofit/>
          </a:bodyPr>
          <a:lstStyle/>
          <a:p>
            <a:pPr marL="285750" indent="-285750" algn="l">
              <a:spcAft>
                <a:spcPts val="1600"/>
              </a:spcAft>
              <a:buFont typeface="Arial"/>
              <a:buChar char="•"/>
            </a:pPr>
            <a:r>
              <a:rPr lang="en"/>
              <a:t>Can analyze vast amounts of data.</a:t>
            </a:r>
          </a:p>
          <a:p>
            <a:pPr marL="285750" indent="-285750" algn="l">
              <a:spcAft>
                <a:spcPts val="1600"/>
              </a:spcAft>
              <a:buFont typeface="Arial"/>
              <a:buChar char="•"/>
            </a:pPr>
            <a:r>
              <a:rPr lang="en"/>
              <a:t>Can identify patterns, detect anomalies, and predict potential threats.</a:t>
            </a:r>
          </a:p>
        </p:txBody>
      </p:sp>
      <p:sp>
        <p:nvSpPr>
          <p:cNvPr id="630" name="Google Shape;630;p36"/>
          <p:cNvSpPr txBox="1">
            <a:spLocks noGrp="1"/>
          </p:cNvSpPr>
          <p:nvPr>
            <p:ph type="title" idx="4"/>
          </p:nvPr>
        </p:nvSpPr>
        <p:spPr>
          <a:xfrm>
            <a:off x="392849" y="2514039"/>
            <a:ext cx="2628600" cy="539700"/>
          </a:xfrm>
          <a:prstGeom prst="rect">
            <a:avLst/>
          </a:prstGeom>
        </p:spPr>
        <p:txBody>
          <a:bodyPr spcFirstLastPara="1" wrap="square" lIns="91425" tIns="91425" rIns="91425" bIns="91425" anchor="b" anchorCtr="0">
            <a:noAutofit/>
          </a:bodyPr>
          <a:lstStyle/>
          <a:p>
            <a:r>
              <a:rPr lang="en"/>
              <a:t>High Speed</a:t>
            </a:r>
            <a:endParaRPr/>
          </a:p>
        </p:txBody>
      </p:sp>
      <p:pic>
        <p:nvPicPr>
          <p:cNvPr id="2" name="Picture 1" descr="A red logo with motion lines running&#10;&#10;Description automatically generated">
            <a:extLst>
              <a:ext uri="{FF2B5EF4-FFF2-40B4-BE49-F238E27FC236}">
                <a16:creationId xmlns:a16="http://schemas.microsoft.com/office/drawing/2014/main" id="{7FC81C71-9204-AC2A-0D37-FC6E025950A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93445" y="914792"/>
            <a:ext cx="1489815" cy="1489815"/>
          </a:xfrm>
          <a:prstGeom prst="rect">
            <a:avLst/>
          </a:prstGeom>
        </p:spPr>
      </p:pic>
      <p:sp>
        <p:nvSpPr>
          <p:cNvPr id="6" name="Google Shape;627;p36">
            <a:extLst>
              <a:ext uri="{FF2B5EF4-FFF2-40B4-BE49-F238E27FC236}">
                <a16:creationId xmlns:a16="http://schemas.microsoft.com/office/drawing/2014/main" id="{894A7A41-DCEA-CB56-1938-EBE84808F3F7}"/>
              </a:ext>
            </a:extLst>
          </p:cNvPr>
          <p:cNvSpPr txBox="1">
            <a:spLocks/>
          </p:cNvSpPr>
          <p:nvPr/>
        </p:nvSpPr>
        <p:spPr>
          <a:xfrm>
            <a:off x="6149695" y="3117316"/>
            <a:ext cx="2941750" cy="1588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285750" indent="-285750" algn="l">
              <a:spcAft>
                <a:spcPts val="1600"/>
              </a:spcAft>
              <a:buFont typeface="Arial"/>
              <a:buChar char="•"/>
            </a:pPr>
            <a:r>
              <a:rPr lang="en-GB"/>
              <a:t>Creative Thinking</a:t>
            </a:r>
          </a:p>
          <a:p>
            <a:pPr marL="285750" indent="-285750" algn="l">
              <a:spcAft>
                <a:spcPts val="1600"/>
              </a:spcAft>
              <a:buFont typeface="Arial"/>
              <a:buChar char="•"/>
            </a:pPr>
            <a:r>
              <a:rPr lang="en-GB"/>
              <a:t>Critical Thinking</a:t>
            </a:r>
          </a:p>
          <a:p>
            <a:pPr marL="285750" indent="-285750" algn="l">
              <a:spcAft>
                <a:spcPts val="1600"/>
              </a:spcAft>
              <a:buFont typeface="Arial"/>
              <a:buChar char="•"/>
            </a:pPr>
            <a:r>
              <a:rPr lang="en-GB"/>
              <a:t>Human Interpretation is often better than computers'</a:t>
            </a:r>
          </a:p>
        </p:txBody>
      </p:sp>
      <p:sp>
        <p:nvSpPr>
          <p:cNvPr id="8" name="Google Shape;628;p36">
            <a:extLst>
              <a:ext uri="{FF2B5EF4-FFF2-40B4-BE49-F238E27FC236}">
                <a16:creationId xmlns:a16="http://schemas.microsoft.com/office/drawing/2014/main" id="{6ED07A16-2554-C839-0DD9-D783EB47D016}"/>
              </a:ext>
            </a:extLst>
          </p:cNvPr>
          <p:cNvSpPr txBox="1">
            <a:spLocks/>
          </p:cNvSpPr>
          <p:nvPr/>
        </p:nvSpPr>
        <p:spPr>
          <a:xfrm>
            <a:off x="6149695" y="2627294"/>
            <a:ext cx="2628600" cy="53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Viga"/>
              <a:buNone/>
              <a:defRPr sz="1800" b="0" i="0" u="none" strike="noStrike" cap="none">
                <a:solidFill>
                  <a:schemeClr val="lt2"/>
                </a:solidFill>
                <a:latin typeface="Viga"/>
                <a:ea typeface="Viga"/>
                <a:cs typeface="Viga"/>
                <a:sym typeface="Viga"/>
              </a:defRPr>
            </a:lvl1pPr>
            <a:lvl2pPr marR="0" lvl="1"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9pPr>
          </a:lstStyle>
          <a:p>
            <a:r>
              <a:rPr lang="en-GB"/>
              <a:t>Highly Creative</a:t>
            </a:r>
          </a:p>
        </p:txBody>
      </p:sp>
      <p:cxnSp>
        <p:nvCxnSpPr>
          <p:cNvPr id="10" name="Google Shape;1290;p40">
            <a:extLst>
              <a:ext uri="{FF2B5EF4-FFF2-40B4-BE49-F238E27FC236}">
                <a16:creationId xmlns:a16="http://schemas.microsoft.com/office/drawing/2014/main" id="{4E1C83F2-A984-0AAA-5F94-75FD1CD5E762}"/>
              </a:ext>
            </a:extLst>
          </p:cNvPr>
          <p:cNvCxnSpPr/>
          <p:nvPr/>
        </p:nvCxnSpPr>
        <p:spPr>
          <a:xfrm>
            <a:off x="5952995" y="807985"/>
            <a:ext cx="1567" cy="4117930"/>
          </a:xfrm>
          <a:prstGeom prst="straightConnector1">
            <a:avLst/>
          </a:prstGeom>
          <a:noFill/>
          <a:ln w="19050" cap="flat" cmpd="sng">
            <a:solidFill>
              <a:schemeClr val="accent1"/>
            </a:solidFill>
            <a:prstDash val="solid"/>
            <a:round/>
            <a:headEnd type="oval" w="med" len="med"/>
            <a:tailEnd type="oval" w="med" len="med"/>
          </a:ln>
        </p:spPr>
      </p:cxnSp>
      <p:pic>
        <p:nvPicPr>
          <p:cNvPr id="11" name="Picture 10" descr="Darts Board Free Stock Photo - Public Domain Pictures">
            <a:extLst>
              <a:ext uri="{FF2B5EF4-FFF2-40B4-BE49-F238E27FC236}">
                <a16:creationId xmlns:a16="http://schemas.microsoft.com/office/drawing/2014/main" id="{D5E6E0B3-0AC3-416F-A0B4-07C02A8BF654}"/>
              </a:ext>
            </a:extLst>
          </p:cNvPr>
          <p:cNvPicPr>
            <a:picLocks noChangeAspect="1"/>
          </p:cNvPicPr>
          <p:nvPr/>
        </p:nvPicPr>
        <p:blipFill>
          <a:blip r:embed="rId5"/>
          <a:stretch>
            <a:fillRect/>
          </a:stretch>
        </p:blipFill>
        <p:spPr>
          <a:xfrm>
            <a:off x="3443091" y="1024395"/>
            <a:ext cx="2030783" cy="1521131"/>
          </a:xfrm>
          <a:prstGeom prst="rect">
            <a:avLst/>
          </a:prstGeom>
        </p:spPr>
      </p:pic>
      <p:pic>
        <p:nvPicPr>
          <p:cNvPr id="12" name="Picture 11" descr="A light bulb with a black background&#10;&#10;Description automatically generated">
            <a:extLst>
              <a:ext uri="{FF2B5EF4-FFF2-40B4-BE49-F238E27FC236}">
                <a16:creationId xmlns:a16="http://schemas.microsoft.com/office/drawing/2014/main" id="{A84E16F3-0EED-DE49-51DE-A01BE153CAD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773938" y="899133"/>
            <a:ext cx="1248495" cy="1638564"/>
          </a:xfrm>
          <a:prstGeom prst="rect">
            <a:avLst/>
          </a:prstGeom>
        </p:spPr>
      </p:pic>
      <p:sp>
        <p:nvSpPr>
          <p:cNvPr id="16" name="Google Shape;630;p36">
            <a:extLst>
              <a:ext uri="{FF2B5EF4-FFF2-40B4-BE49-F238E27FC236}">
                <a16:creationId xmlns:a16="http://schemas.microsoft.com/office/drawing/2014/main" id="{B7E1C393-76AC-8780-081A-5D1033EABE13}"/>
              </a:ext>
            </a:extLst>
          </p:cNvPr>
          <p:cNvSpPr txBox="1">
            <a:spLocks/>
          </p:cNvSpPr>
          <p:nvPr/>
        </p:nvSpPr>
        <p:spPr>
          <a:xfrm>
            <a:off x="1711735" y="4529685"/>
            <a:ext cx="2628600" cy="53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Viga"/>
              <a:buNone/>
              <a:defRPr sz="1800" b="0" i="0" u="none" strike="noStrike" cap="none">
                <a:solidFill>
                  <a:schemeClr val="lt2"/>
                </a:solidFill>
                <a:latin typeface="Viga"/>
                <a:ea typeface="Viga"/>
                <a:cs typeface="Viga"/>
                <a:sym typeface="Viga"/>
              </a:defRPr>
            </a:lvl1pPr>
            <a:lvl2pPr marR="0" lvl="1"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9pPr>
          </a:lstStyle>
          <a:p>
            <a:r>
              <a:rPr lang="en-GB" u="sng"/>
              <a:t>AI/ML</a:t>
            </a:r>
            <a:endParaRPr lang="en-US" u="sng"/>
          </a:p>
        </p:txBody>
      </p:sp>
      <p:sp>
        <p:nvSpPr>
          <p:cNvPr id="17" name="Google Shape;630;p36">
            <a:extLst>
              <a:ext uri="{FF2B5EF4-FFF2-40B4-BE49-F238E27FC236}">
                <a16:creationId xmlns:a16="http://schemas.microsoft.com/office/drawing/2014/main" id="{D38EEFB5-119A-1E87-631F-2037C6BA256F}"/>
              </a:ext>
            </a:extLst>
          </p:cNvPr>
          <p:cNvSpPr txBox="1">
            <a:spLocks/>
          </p:cNvSpPr>
          <p:nvPr/>
        </p:nvSpPr>
        <p:spPr>
          <a:xfrm>
            <a:off x="6189789" y="4529684"/>
            <a:ext cx="2628600" cy="53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Viga"/>
              <a:buNone/>
              <a:defRPr sz="1800" b="0" i="0" u="none" strike="noStrike" cap="none">
                <a:solidFill>
                  <a:schemeClr val="lt2"/>
                </a:solidFill>
                <a:latin typeface="Viga"/>
                <a:ea typeface="Viga"/>
                <a:cs typeface="Viga"/>
                <a:sym typeface="Viga"/>
              </a:defRPr>
            </a:lvl1pPr>
            <a:lvl2pPr marR="0" lvl="1"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9pPr>
          </a:lstStyle>
          <a:p>
            <a:r>
              <a:rPr lang="en-GB" u="sng"/>
              <a:t>Humans</a:t>
            </a:r>
            <a:endParaRPr lang="en-US"/>
          </a:p>
        </p:txBody>
      </p:sp>
    </p:spTree>
    <p:extLst>
      <p:ext uri="{BB962C8B-B14F-4D97-AF65-F5344CB8AC3E}">
        <p14:creationId xmlns:p14="http://schemas.microsoft.com/office/powerpoint/2010/main" val="999274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841E4CE-0A30-C17A-2B13-D138247E8282}"/>
              </a:ext>
            </a:extLst>
          </p:cNvPr>
          <p:cNvSpPr>
            <a:spLocks noGrp="1"/>
          </p:cNvSpPr>
          <p:nvPr>
            <p:ph type="title"/>
          </p:nvPr>
        </p:nvSpPr>
        <p:spPr>
          <a:xfrm>
            <a:off x="186416" y="152824"/>
            <a:ext cx="7031677" cy="539700"/>
          </a:xfrm>
        </p:spPr>
        <p:txBody>
          <a:bodyPr/>
          <a:lstStyle/>
          <a:p>
            <a:r>
              <a:rPr lang="en-US">
                <a:solidFill>
                  <a:srgbClr val="2D3B45"/>
                </a:solidFill>
              </a:rPr>
              <a:t>FireEye staying ahead of the criminal attackers-</a:t>
            </a:r>
            <a:endParaRPr lang="en-US"/>
          </a:p>
        </p:txBody>
      </p:sp>
      <p:sp>
        <p:nvSpPr>
          <p:cNvPr id="11" name="Text Placeholder 2">
            <a:extLst>
              <a:ext uri="{FF2B5EF4-FFF2-40B4-BE49-F238E27FC236}">
                <a16:creationId xmlns:a16="http://schemas.microsoft.com/office/drawing/2014/main" id="{81075916-314E-EDC5-4789-0F11C47F0285}"/>
              </a:ext>
            </a:extLst>
          </p:cNvPr>
          <p:cNvSpPr>
            <a:spLocks noGrp="1"/>
          </p:cNvSpPr>
          <p:nvPr>
            <p:ph type="body" idx="1"/>
          </p:nvPr>
        </p:nvSpPr>
        <p:spPr>
          <a:xfrm>
            <a:off x="186059" y="784908"/>
            <a:ext cx="4476531" cy="1109879"/>
          </a:xfrm>
        </p:spPr>
        <p:txBody>
          <a:bodyPr/>
          <a:lstStyle/>
          <a:p>
            <a:r>
              <a:rPr lang="en-US">
                <a:solidFill>
                  <a:srgbClr val="29261B"/>
                </a:solidFill>
              </a:rPr>
              <a:t>Talented threat analysts, data scientists, and engineers to deal with Cyberattacks and cybercrime.</a:t>
            </a:r>
            <a:endParaRPr lang="en-US"/>
          </a:p>
        </p:txBody>
      </p:sp>
      <p:sp>
        <p:nvSpPr>
          <p:cNvPr id="6" name="Text Placeholder 2">
            <a:extLst>
              <a:ext uri="{FF2B5EF4-FFF2-40B4-BE49-F238E27FC236}">
                <a16:creationId xmlns:a16="http://schemas.microsoft.com/office/drawing/2014/main" id="{3F45E441-03FC-1C2F-D84A-D034A803D706}"/>
              </a:ext>
            </a:extLst>
          </p:cNvPr>
          <p:cNvSpPr txBox="1">
            <a:spLocks/>
          </p:cNvSpPr>
          <p:nvPr/>
        </p:nvSpPr>
        <p:spPr>
          <a:xfrm>
            <a:off x="186541" y="2167118"/>
            <a:ext cx="4476531" cy="1109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2pPr>
            <a:lvl3pPr marL="1371600" marR="0" lvl="2"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3pPr>
            <a:lvl4pPr marL="1828800" marR="0" lvl="3"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4pPr>
            <a:lvl5pPr marL="2286000" marR="0" lvl="4"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5pPr>
            <a:lvl6pPr marL="2743200" marR="0" lvl="5"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6pPr>
            <a:lvl7pPr marL="3200400" marR="0" lvl="6"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7pPr>
            <a:lvl8pPr marL="3657600" marR="0" lvl="7"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8pPr>
            <a:lvl9pPr marL="4114800" marR="0" lvl="8" indent="-342900" algn="l" rtl="0">
              <a:lnSpc>
                <a:spcPct val="100000"/>
              </a:lnSpc>
              <a:spcBef>
                <a:spcPts val="1600"/>
              </a:spcBef>
              <a:spcAft>
                <a:spcPts val="160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9pPr>
          </a:lstStyle>
          <a:p>
            <a:r>
              <a:rPr lang="en-US">
                <a:solidFill>
                  <a:srgbClr val="29261B"/>
                </a:solidFill>
              </a:rPr>
              <a:t>FireEye has an immense amount of data on threats and attacks.</a:t>
            </a:r>
            <a:endParaRPr lang="en-US"/>
          </a:p>
        </p:txBody>
      </p:sp>
      <p:sp>
        <p:nvSpPr>
          <p:cNvPr id="7" name="Text Placeholder 2">
            <a:extLst>
              <a:ext uri="{FF2B5EF4-FFF2-40B4-BE49-F238E27FC236}">
                <a16:creationId xmlns:a16="http://schemas.microsoft.com/office/drawing/2014/main" id="{E5CA188C-74F8-8BF6-E2B1-96232C92AE86}"/>
              </a:ext>
            </a:extLst>
          </p:cNvPr>
          <p:cNvSpPr txBox="1">
            <a:spLocks/>
          </p:cNvSpPr>
          <p:nvPr/>
        </p:nvSpPr>
        <p:spPr>
          <a:xfrm>
            <a:off x="294663" y="3205613"/>
            <a:ext cx="3132734" cy="1851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2pPr>
            <a:lvl3pPr marL="1371600" marR="0" lvl="2"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3pPr>
            <a:lvl4pPr marL="1828800" marR="0" lvl="3"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4pPr>
            <a:lvl5pPr marL="2286000" marR="0" lvl="4"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5pPr>
            <a:lvl6pPr marL="2743200" marR="0" lvl="5"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6pPr>
            <a:lvl7pPr marL="3200400" marR="0" lvl="6"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7pPr>
            <a:lvl8pPr marL="3657600" marR="0" lvl="7"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8pPr>
            <a:lvl9pPr marL="4114800" marR="0" lvl="8" indent="-342900" algn="l" rtl="0">
              <a:lnSpc>
                <a:spcPct val="100000"/>
              </a:lnSpc>
              <a:spcBef>
                <a:spcPts val="1600"/>
              </a:spcBef>
              <a:spcAft>
                <a:spcPts val="160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9pPr>
          </a:lstStyle>
          <a:p>
            <a:r>
              <a:rPr lang="en-US"/>
              <a:t>FireEye's advantage lies in merging human insight and adaptability with machine efficiency and reliability.</a:t>
            </a:r>
          </a:p>
        </p:txBody>
      </p:sp>
      <p:cxnSp>
        <p:nvCxnSpPr>
          <p:cNvPr id="10" name="Google Shape;1290;p40">
            <a:extLst>
              <a:ext uri="{FF2B5EF4-FFF2-40B4-BE49-F238E27FC236}">
                <a16:creationId xmlns:a16="http://schemas.microsoft.com/office/drawing/2014/main" id="{95F6F6ED-00F8-5743-4FFF-9ECB084439D1}"/>
              </a:ext>
            </a:extLst>
          </p:cNvPr>
          <p:cNvCxnSpPr/>
          <p:nvPr/>
        </p:nvCxnSpPr>
        <p:spPr>
          <a:xfrm>
            <a:off x="5612989" y="699473"/>
            <a:ext cx="16035" cy="4291550"/>
          </a:xfrm>
          <a:prstGeom prst="straightConnector1">
            <a:avLst/>
          </a:prstGeom>
          <a:noFill/>
          <a:ln w="19050" cap="flat" cmpd="sng">
            <a:solidFill>
              <a:schemeClr val="accent1"/>
            </a:solidFill>
            <a:prstDash val="solid"/>
            <a:round/>
            <a:headEnd type="oval" w="med" len="med"/>
            <a:tailEnd type="oval" w="med" len="med"/>
          </a:ln>
        </p:spPr>
      </p:cxnSp>
      <p:pic>
        <p:nvPicPr>
          <p:cNvPr id="12" name="Picture 11" descr="A person holding a shield and a lock&#10;&#10;Description automatically generated">
            <a:extLst>
              <a:ext uri="{FF2B5EF4-FFF2-40B4-BE49-F238E27FC236}">
                <a16:creationId xmlns:a16="http://schemas.microsoft.com/office/drawing/2014/main" id="{E10DA056-C561-CD8A-6B99-1CBF7D48F672}"/>
              </a:ext>
            </a:extLst>
          </p:cNvPr>
          <p:cNvPicPr>
            <a:picLocks noChangeAspect="1"/>
          </p:cNvPicPr>
          <p:nvPr/>
        </p:nvPicPr>
        <p:blipFill>
          <a:blip r:embed="rId3"/>
          <a:stretch>
            <a:fillRect/>
          </a:stretch>
        </p:blipFill>
        <p:spPr>
          <a:xfrm>
            <a:off x="6018835" y="694433"/>
            <a:ext cx="2944310" cy="1287784"/>
          </a:xfrm>
          <a:prstGeom prst="rect">
            <a:avLst/>
          </a:prstGeom>
        </p:spPr>
      </p:pic>
      <p:pic>
        <p:nvPicPr>
          <p:cNvPr id="3" name="Picture 2" descr="A hands shaking with a computer&#10;&#10;Description automatically generated">
            <a:extLst>
              <a:ext uri="{FF2B5EF4-FFF2-40B4-BE49-F238E27FC236}">
                <a16:creationId xmlns:a16="http://schemas.microsoft.com/office/drawing/2014/main" id="{B8DBBE5A-9CF2-489D-A669-440CF2C7F016}"/>
              </a:ext>
            </a:extLst>
          </p:cNvPr>
          <p:cNvPicPr>
            <a:picLocks noChangeAspect="1"/>
          </p:cNvPicPr>
          <p:nvPr/>
        </p:nvPicPr>
        <p:blipFill>
          <a:blip r:embed="rId4"/>
          <a:stretch>
            <a:fillRect/>
          </a:stretch>
        </p:blipFill>
        <p:spPr>
          <a:xfrm>
            <a:off x="6018835" y="3599806"/>
            <a:ext cx="2944311" cy="1394591"/>
          </a:xfrm>
          <a:prstGeom prst="rect">
            <a:avLst/>
          </a:prstGeom>
        </p:spPr>
      </p:pic>
      <p:pic>
        <p:nvPicPr>
          <p:cNvPr id="4" name="Picture 3" descr="A close up of blue numbers&#10;&#10;Description automatically generated">
            <a:extLst>
              <a:ext uri="{FF2B5EF4-FFF2-40B4-BE49-F238E27FC236}">
                <a16:creationId xmlns:a16="http://schemas.microsoft.com/office/drawing/2014/main" id="{B5DFF954-0DCC-CD47-7265-835500A259B5}"/>
              </a:ext>
            </a:extLst>
          </p:cNvPr>
          <p:cNvPicPr>
            <a:picLocks noChangeAspect="1"/>
          </p:cNvPicPr>
          <p:nvPr/>
        </p:nvPicPr>
        <p:blipFill>
          <a:blip r:embed="rId5"/>
          <a:stretch>
            <a:fillRect/>
          </a:stretch>
        </p:blipFill>
        <p:spPr>
          <a:xfrm>
            <a:off x="6018836" y="2106786"/>
            <a:ext cx="2944310" cy="1349511"/>
          </a:xfrm>
          <a:prstGeom prst="rect">
            <a:avLst/>
          </a:prstGeom>
        </p:spPr>
      </p:pic>
    </p:spTree>
    <p:extLst>
      <p:ext uri="{BB962C8B-B14F-4D97-AF65-F5344CB8AC3E}">
        <p14:creationId xmlns:p14="http://schemas.microsoft.com/office/powerpoint/2010/main" val="2132949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FEBCB-F20F-F959-AA6B-DFB8F592DAC7}"/>
              </a:ext>
            </a:extLst>
          </p:cNvPr>
          <p:cNvSpPr>
            <a:spLocks noGrp="1"/>
          </p:cNvSpPr>
          <p:nvPr>
            <p:ph type="title"/>
          </p:nvPr>
        </p:nvSpPr>
        <p:spPr>
          <a:xfrm>
            <a:off x="328189" y="93655"/>
            <a:ext cx="6084000" cy="539700"/>
          </a:xfrm>
        </p:spPr>
        <p:txBody>
          <a:bodyPr/>
          <a:lstStyle/>
          <a:p>
            <a:r>
              <a:rPr lang="en-US"/>
              <a:t>Is FireEye right for you?</a:t>
            </a:r>
          </a:p>
        </p:txBody>
      </p:sp>
      <p:pic>
        <p:nvPicPr>
          <p:cNvPr id="4" name="Picture 3" descr="3 Things Every Person Needs and 1 Thing You Only Think You Need | Have a  Few Words">
            <a:extLst>
              <a:ext uri="{FF2B5EF4-FFF2-40B4-BE49-F238E27FC236}">
                <a16:creationId xmlns:a16="http://schemas.microsoft.com/office/drawing/2014/main" id="{030B3315-9BF0-DF1D-6402-A410290B5632}"/>
              </a:ext>
            </a:extLst>
          </p:cNvPr>
          <p:cNvPicPr>
            <a:picLocks noChangeAspect="1"/>
          </p:cNvPicPr>
          <p:nvPr/>
        </p:nvPicPr>
        <p:blipFill>
          <a:blip r:embed="rId3"/>
          <a:stretch>
            <a:fillRect/>
          </a:stretch>
        </p:blipFill>
        <p:spPr>
          <a:xfrm>
            <a:off x="324114" y="863564"/>
            <a:ext cx="2380891" cy="1581330"/>
          </a:xfrm>
          <a:prstGeom prst="rect">
            <a:avLst/>
          </a:prstGeom>
        </p:spPr>
      </p:pic>
      <p:pic>
        <p:nvPicPr>
          <p:cNvPr id="6" name="Picture 5" descr="What Is The Best Value Acceleration Process | Windes">
            <a:extLst>
              <a:ext uri="{FF2B5EF4-FFF2-40B4-BE49-F238E27FC236}">
                <a16:creationId xmlns:a16="http://schemas.microsoft.com/office/drawing/2014/main" id="{0B9162D7-1FD8-09BA-2FEB-46253306B821}"/>
              </a:ext>
            </a:extLst>
          </p:cNvPr>
          <p:cNvPicPr>
            <a:picLocks noChangeAspect="1"/>
          </p:cNvPicPr>
          <p:nvPr/>
        </p:nvPicPr>
        <p:blipFill rotWithShape="1">
          <a:blip r:embed="rId4"/>
          <a:srcRect l="5474" r="3515" b="462"/>
          <a:stretch/>
        </p:blipFill>
        <p:spPr>
          <a:xfrm>
            <a:off x="3767622" y="829706"/>
            <a:ext cx="2510705" cy="1577262"/>
          </a:xfrm>
          <a:prstGeom prst="rect">
            <a:avLst/>
          </a:prstGeom>
        </p:spPr>
      </p:pic>
      <p:pic>
        <p:nvPicPr>
          <p:cNvPr id="5" name="Picture 4" descr="Comparing Two Sets of Data: 2 Easy Methods">
            <a:extLst>
              <a:ext uri="{FF2B5EF4-FFF2-40B4-BE49-F238E27FC236}">
                <a16:creationId xmlns:a16="http://schemas.microsoft.com/office/drawing/2014/main" id="{55FA6855-423C-64A2-917E-016D0A1561A6}"/>
              </a:ext>
            </a:extLst>
          </p:cNvPr>
          <p:cNvPicPr>
            <a:picLocks noChangeAspect="1"/>
          </p:cNvPicPr>
          <p:nvPr/>
        </p:nvPicPr>
        <p:blipFill rotWithShape="1">
          <a:blip r:embed="rId5"/>
          <a:srcRect l="7510" t="12041" r="20157" b="5005"/>
          <a:stretch/>
        </p:blipFill>
        <p:spPr>
          <a:xfrm>
            <a:off x="5107050" y="2945353"/>
            <a:ext cx="2610277" cy="1487629"/>
          </a:xfrm>
          <a:prstGeom prst="rect">
            <a:avLst/>
          </a:prstGeom>
        </p:spPr>
      </p:pic>
      <p:sp>
        <p:nvSpPr>
          <p:cNvPr id="9" name="Title 7">
            <a:extLst>
              <a:ext uri="{FF2B5EF4-FFF2-40B4-BE49-F238E27FC236}">
                <a16:creationId xmlns:a16="http://schemas.microsoft.com/office/drawing/2014/main" id="{67B23A93-E9C4-5007-8957-E8BEFB8C315A}"/>
              </a:ext>
            </a:extLst>
          </p:cNvPr>
          <p:cNvSpPr txBox="1">
            <a:spLocks/>
          </p:cNvSpPr>
          <p:nvPr/>
        </p:nvSpPr>
        <p:spPr>
          <a:xfrm>
            <a:off x="424336" y="2440313"/>
            <a:ext cx="2214000" cy="5397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a:t>Develop your Problem Statement</a:t>
            </a:r>
            <a:endParaRPr lang="en-US" sz="1600" err="1"/>
          </a:p>
        </p:txBody>
      </p:sp>
      <p:sp>
        <p:nvSpPr>
          <p:cNvPr id="10" name="Title 7">
            <a:extLst>
              <a:ext uri="{FF2B5EF4-FFF2-40B4-BE49-F238E27FC236}">
                <a16:creationId xmlns:a16="http://schemas.microsoft.com/office/drawing/2014/main" id="{B2DCD81C-73E2-7090-4CAC-3A16B2D5BCF6}"/>
              </a:ext>
            </a:extLst>
          </p:cNvPr>
          <p:cNvSpPr txBox="1">
            <a:spLocks/>
          </p:cNvSpPr>
          <p:nvPr/>
        </p:nvSpPr>
        <p:spPr>
          <a:xfrm>
            <a:off x="3915974" y="2425274"/>
            <a:ext cx="2214000" cy="5397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a:t> FireEye Value</a:t>
            </a:r>
          </a:p>
        </p:txBody>
      </p:sp>
      <p:sp>
        <p:nvSpPr>
          <p:cNvPr id="11" name="Title 7">
            <a:extLst>
              <a:ext uri="{FF2B5EF4-FFF2-40B4-BE49-F238E27FC236}">
                <a16:creationId xmlns:a16="http://schemas.microsoft.com/office/drawing/2014/main" id="{E6C8E07E-B179-FD1A-5B1D-C3D63E97EBCA}"/>
              </a:ext>
            </a:extLst>
          </p:cNvPr>
          <p:cNvSpPr txBox="1">
            <a:spLocks/>
          </p:cNvSpPr>
          <p:nvPr/>
        </p:nvSpPr>
        <p:spPr>
          <a:xfrm>
            <a:off x="5374316" y="4498460"/>
            <a:ext cx="2214000" cy="5397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a:t> Compare Your Options</a:t>
            </a:r>
          </a:p>
        </p:txBody>
      </p:sp>
      <p:pic>
        <p:nvPicPr>
          <p:cNvPr id="12" name="Graphic 11" descr="What Does Stakeholder Mean &amp; Its Essential Definitions">
            <a:extLst>
              <a:ext uri="{FF2B5EF4-FFF2-40B4-BE49-F238E27FC236}">
                <a16:creationId xmlns:a16="http://schemas.microsoft.com/office/drawing/2014/main" id="{CD4B21A4-A712-ED6C-349A-F35D4C2A2D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26673" y="2945353"/>
            <a:ext cx="2743199" cy="1402422"/>
          </a:xfrm>
          <a:prstGeom prst="rect">
            <a:avLst/>
          </a:prstGeom>
        </p:spPr>
      </p:pic>
      <p:sp>
        <p:nvSpPr>
          <p:cNvPr id="13" name="Title 7">
            <a:extLst>
              <a:ext uri="{FF2B5EF4-FFF2-40B4-BE49-F238E27FC236}">
                <a16:creationId xmlns:a16="http://schemas.microsoft.com/office/drawing/2014/main" id="{456DACC3-3D19-0E0E-51BB-A42B6E1C8431}"/>
              </a:ext>
            </a:extLst>
          </p:cNvPr>
          <p:cNvSpPr txBox="1">
            <a:spLocks/>
          </p:cNvSpPr>
          <p:nvPr/>
        </p:nvSpPr>
        <p:spPr>
          <a:xfrm>
            <a:off x="1696971" y="4352712"/>
            <a:ext cx="2214000" cy="5397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a:t>Build Stakeholder Buy-In</a:t>
            </a:r>
          </a:p>
        </p:txBody>
      </p:sp>
    </p:spTree>
    <p:extLst>
      <p:ext uri="{BB962C8B-B14F-4D97-AF65-F5344CB8AC3E}">
        <p14:creationId xmlns:p14="http://schemas.microsoft.com/office/powerpoint/2010/main" val="240995131"/>
      </p:ext>
    </p:extLst>
  </p:cSld>
  <p:clrMapOvr>
    <a:masterClrMapping/>
  </p:clrMapOvr>
  <mc:AlternateContent xmlns:mc="http://schemas.openxmlformats.org/markup-compatibility/2006" xmlns:p14="http://schemas.microsoft.com/office/powerpoint/2010/main">
    <mc:Choice Requires="p14">
      <p:transition spd="slow" p14:dur="2000" advTm="76682"/>
    </mc:Choice>
    <mc:Fallback xmlns="">
      <p:transition spd="slow" advTm="7668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E6645-C6A5-20EF-BF83-31E33DC4D038}"/>
              </a:ext>
            </a:extLst>
          </p:cNvPr>
          <p:cNvSpPr>
            <a:spLocks noGrp="1"/>
          </p:cNvSpPr>
          <p:nvPr>
            <p:ph type="title"/>
          </p:nvPr>
        </p:nvSpPr>
        <p:spPr>
          <a:xfrm>
            <a:off x="551144" y="165647"/>
            <a:ext cx="6084000" cy="539700"/>
          </a:xfrm>
        </p:spPr>
        <p:txBody>
          <a:bodyPr/>
          <a:lstStyle/>
          <a:p>
            <a:r>
              <a:rPr lang="en-US"/>
              <a:t>What Else Should We Consider?</a:t>
            </a:r>
          </a:p>
        </p:txBody>
      </p:sp>
      <p:sp>
        <p:nvSpPr>
          <p:cNvPr id="4" name="Title 3">
            <a:extLst>
              <a:ext uri="{FF2B5EF4-FFF2-40B4-BE49-F238E27FC236}">
                <a16:creationId xmlns:a16="http://schemas.microsoft.com/office/drawing/2014/main" id="{CA30190C-4635-AF49-935D-52E6FB3933B2}"/>
              </a:ext>
            </a:extLst>
          </p:cNvPr>
          <p:cNvSpPr>
            <a:spLocks noGrp="1"/>
          </p:cNvSpPr>
          <p:nvPr>
            <p:ph type="title" idx="2"/>
          </p:nvPr>
        </p:nvSpPr>
        <p:spPr>
          <a:xfrm>
            <a:off x="3464998" y="4261215"/>
            <a:ext cx="2214000" cy="539700"/>
          </a:xfrm>
        </p:spPr>
        <p:txBody>
          <a:bodyPr/>
          <a:lstStyle/>
          <a:p>
            <a:r>
              <a:rPr lang="en-US"/>
              <a:t>Customer References</a:t>
            </a:r>
          </a:p>
        </p:txBody>
      </p:sp>
      <p:sp>
        <p:nvSpPr>
          <p:cNvPr id="6" name="Title 5">
            <a:extLst>
              <a:ext uri="{FF2B5EF4-FFF2-40B4-BE49-F238E27FC236}">
                <a16:creationId xmlns:a16="http://schemas.microsoft.com/office/drawing/2014/main" id="{52284BA5-9E56-8334-9B5D-AE72CA1F6E49}"/>
              </a:ext>
            </a:extLst>
          </p:cNvPr>
          <p:cNvSpPr>
            <a:spLocks noGrp="1"/>
          </p:cNvSpPr>
          <p:nvPr>
            <p:ph type="title" idx="4"/>
          </p:nvPr>
        </p:nvSpPr>
        <p:spPr>
          <a:xfrm>
            <a:off x="6517864" y="4185734"/>
            <a:ext cx="2214000" cy="539700"/>
          </a:xfrm>
        </p:spPr>
        <p:txBody>
          <a:bodyPr/>
          <a:lstStyle/>
          <a:p>
            <a:r>
              <a:rPr lang="en-US"/>
              <a:t>Financials &amp; Security</a:t>
            </a:r>
          </a:p>
        </p:txBody>
      </p:sp>
      <p:sp>
        <p:nvSpPr>
          <p:cNvPr id="8" name="Title 7">
            <a:extLst>
              <a:ext uri="{FF2B5EF4-FFF2-40B4-BE49-F238E27FC236}">
                <a16:creationId xmlns:a16="http://schemas.microsoft.com/office/drawing/2014/main" id="{098AB28A-AECF-BEB6-4E5B-5C1C7B578667}"/>
              </a:ext>
            </a:extLst>
          </p:cNvPr>
          <p:cNvSpPr>
            <a:spLocks noGrp="1"/>
          </p:cNvSpPr>
          <p:nvPr>
            <p:ph type="title" idx="6"/>
          </p:nvPr>
        </p:nvSpPr>
        <p:spPr>
          <a:xfrm>
            <a:off x="451294" y="3992274"/>
            <a:ext cx="2214000" cy="539700"/>
          </a:xfrm>
        </p:spPr>
        <p:txBody>
          <a:bodyPr/>
          <a:lstStyle/>
          <a:p>
            <a:r>
              <a:rPr lang="en-US"/>
              <a:t>Demo Sites</a:t>
            </a:r>
          </a:p>
        </p:txBody>
      </p:sp>
      <p:pic>
        <p:nvPicPr>
          <p:cNvPr id="9" name="Picture 8" descr="Free Demo | SiteSwan Website Builder">
            <a:extLst>
              <a:ext uri="{FF2B5EF4-FFF2-40B4-BE49-F238E27FC236}">
                <a16:creationId xmlns:a16="http://schemas.microsoft.com/office/drawing/2014/main" id="{EBCE37CE-5191-DBD6-196F-345B034798EB}"/>
              </a:ext>
            </a:extLst>
          </p:cNvPr>
          <p:cNvPicPr>
            <a:picLocks noChangeAspect="1"/>
          </p:cNvPicPr>
          <p:nvPr/>
        </p:nvPicPr>
        <p:blipFill rotWithShape="1">
          <a:blip r:embed="rId3"/>
          <a:srcRect l="18929" t="211" r="45704" b="680"/>
          <a:stretch/>
        </p:blipFill>
        <p:spPr>
          <a:xfrm>
            <a:off x="452997" y="1690408"/>
            <a:ext cx="2389971" cy="2104026"/>
          </a:xfrm>
          <a:prstGeom prst="rect">
            <a:avLst/>
          </a:prstGeom>
        </p:spPr>
      </p:pic>
      <p:pic>
        <p:nvPicPr>
          <p:cNvPr id="10" name="Picture 9" descr="How to Choose Professional References for a Job | FlexJobs">
            <a:extLst>
              <a:ext uri="{FF2B5EF4-FFF2-40B4-BE49-F238E27FC236}">
                <a16:creationId xmlns:a16="http://schemas.microsoft.com/office/drawing/2014/main" id="{1ADFDFB5-E1E1-2009-3157-6D1352A2B717}"/>
              </a:ext>
            </a:extLst>
          </p:cNvPr>
          <p:cNvPicPr>
            <a:picLocks noChangeAspect="1"/>
          </p:cNvPicPr>
          <p:nvPr/>
        </p:nvPicPr>
        <p:blipFill rotWithShape="1">
          <a:blip r:embed="rId4"/>
          <a:srcRect l="23873" t="-2381" r="19728" b="-147"/>
          <a:stretch/>
        </p:blipFill>
        <p:spPr>
          <a:xfrm>
            <a:off x="3463644" y="1629149"/>
            <a:ext cx="2391159" cy="2172129"/>
          </a:xfrm>
          <a:prstGeom prst="rect">
            <a:avLst/>
          </a:prstGeom>
        </p:spPr>
      </p:pic>
      <p:pic>
        <p:nvPicPr>
          <p:cNvPr id="11" name="Picture 10" descr="Reviewing your Financials: Top Five Things to Look For - Fortiviti">
            <a:extLst>
              <a:ext uri="{FF2B5EF4-FFF2-40B4-BE49-F238E27FC236}">
                <a16:creationId xmlns:a16="http://schemas.microsoft.com/office/drawing/2014/main" id="{C24B57B5-3B31-8B79-17AF-5A7D56B96E98}"/>
              </a:ext>
            </a:extLst>
          </p:cNvPr>
          <p:cNvPicPr>
            <a:picLocks noChangeAspect="1"/>
          </p:cNvPicPr>
          <p:nvPr/>
        </p:nvPicPr>
        <p:blipFill rotWithShape="1">
          <a:blip r:embed="rId5"/>
          <a:srcRect l="2676" r="-335" b="-299"/>
          <a:stretch/>
        </p:blipFill>
        <p:spPr>
          <a:xfrm>
            <a:off x="6404442" y="1692649"/>
            <a:ext cx="2461752" cy="2109070"/>
          </a:xfrm>
          <a:prstGeom prst="rect">
            <a:avLst/>
          </a:prstGeom>
        </p:spPr>
      </p:pic>
    </p:spTree>
    <p:extLst>
      <p:ext uri="{BB962C8B-B14F-4D97-AF65-F5344CB8AC3E}">
        <p14:creationId xmlns:p14="http://schemas.microsoft.com/office/powerpoint/2010/main" val="1465949958"/>
      </p:ext>
    </p:extLst>
  </p:cSld>
  <p:clrMapOvr>
    <a:masterClrMapping/>
  </p:clrMapOvr>
  <mc:AlternateContent xmlns:mc="http://schemas.openxmlformats.org/markup-compatibility/2006" xmlns:p14="http://schemas.microsoft.com/office/powerpoint/2010/main">
    <mc:Choice Requires="p14">
      <p:transition spd="slow" p14:dur="2000" advTm="86048"/>
    </mc:Choice>
    <mc:Fallback xmlns="">
      <p:transition spd="slow" advTm="86048"/>
    </mc:Fallback>
  </mc:AlternateContent>
</p:sld>
</file>

<file path=ppt/theme/theme1.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36EB127ED90834BA9529A8F26331B71" ma:contentTypeVersion="4" ma:contentTypeDescription="Create a new document." ma:contentTypeScope="" ma:versionID="df939e88cd4e1b409d5e884d0b846de2">
  <xsd:schema xmlns:xsd="http://www.w3.org/2001/XMLSchema" xmlns:xs="http://www.w3.org/2001/XMLSchema" xmlns:p="http://schemas.microsoft.com/office/2006/metadata/properties" xmlns:ns2="df71b5a3-211e-4a8a-b9d4-1d03d5438603" targetNamespace="http://schemas.microsoft.com/office/2006/metadata/properties" ma:root="true" ma:fieldsID="a8a9ff4de2fe3b5d7b4a418733eb6921" ns2:_="">
    <xsd:import namespace="df71b5a3-211e-4a8a-b9d4-1d03d543860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71b5a3-211e-4a8a-b9d4-1d03d5438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EEF12B-65DA-4F70-A8E6-0DD36836A1FD}">
  <ds:schemaRefs>
    <ds:schemaRef ds:uri="http://schemas.microsoft.com/sharepoint/v3/contenttype/forms"/>
  </ds:schemaRefs>
</ds:datastoreItem>
</file>

<file path=customXml/itemProps2.xml><?xml version="1.0" encoding="utf-8"?>
<ds:datastoreItem xmlns:ds="http://schemas.openxmlformats.org/officeDocument/2006/customXml" ds:itemID="{E14544AB-9EE0-406B-9ABC-59A94486ADE6}">
  <ds:schemaRefs>
    <ds:schemaRef ds:uri="df71b5a3-211e-4a8a-b9d4-1d03d543860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78D24B1-50B6-473B-A225-06805BAFD86F}">
  <ds:schemaRefs>
    <ds:schemaRef ds:uri="df71b5a3-211e-4a8a-b9d4-1d03d543860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5270</Words>
  <Application>Microsoft Office PowerPoint</Application>
  <PresentationFormat>On-screen Show (16:9)</PresentationFormat>
  <Paragraphs>300</Paragraphs>
  <Slides>15</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Söhne</vt:lpstr>
      <vt:lpstr>Calibri</vt:lpstr>
      <vt:lpstr>Open Sans Light,Sans-Serif</vt:lpstr>
      <vt:lpstr>DM Sans</vt:lpstr>
      <vt:lpstr>Open Sans Light</vt:lpstr>
      <vt:lpstr>Viga</vt:lpstr>
      <vt:lpstr>Arial</vt:lpstr>
      <vt:lpstr>Lato Extended</vt:lpstr>
      <vt:lpstr>Cyber Security Business Plan</vt:lpstr>
      <vt:lpstr>Cybersecurity at FireEye: Human+AI</vt:lpstr>
      <vt:lpstr>AGENDA</vt:lpstr>
      <vt:lpstr>Current State with Background </vt:lpstr>
      <vt:lpstr>SWOT Analysis- </vt:lpstr>
      <vt:lpstr>FireEye’s AI Strategy </vt:lpstr>
      <vt:lpstr>AI, ML &amp; HUMAN EXPERTISE</vt:lpstr>
      <vt:lpstr>FireEye staying ahead of the criminal attackers-</vt:lpstr>
      <vt:lpstr>Is FireEye right for you?</vt:lpstr>
      <vt:lpstr>What Else Should We Consider?</vt:lpstr>
      <vt:lpstr>WHY CHOOSE FIREEYE AS VENDOR</vt:lpstr>
      <vt:lpstr>CSO's PITCH TO CEO</vt:lpstr>
      <vt:lpstr>CONCLUSION</vt:lpstr>
      <vt:lpstr>Thank You!</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at FireEye: Human+AI</dc:title>
  <dc:creator>Harsh D</dc:creator>
  <cp:lastModifiedBy>Harsh D</cp:lastModifiedBy>
  <cp:revision>3</cp:revision>
  <dcterms:modified xsi:type="dcterms:W3CDTF">2024-03-12T21:31:48Z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0x010100E36EB127ED90834BA9529A8F26331B71</vt:lpwstr>
  </property>
  <property fmtid="{D5CDD505-2E9C-101B-9397-08002B2CF9AE}" pid="3" name="ComplianceAssetId">
    <vt:lpwstr/>
  </property>
  <property fmtid="{D5CDD505-2E9C-101B-9397-08002B2CF9AE}" pid="4" name="_ExtendedDescription">
    <vt:lpwstr/>
  </property>
  <property fmtid="{D5CDD505-2E9C-101B-9397-08002B2CF9AE}" pid="5" name="TriggerFlowInfo">
    <vt:lpwstr/>
  </property>
  <property fmtid="{D5CDD505-2E9C-101B-9397-08002B2CF9AE}" pid="6" name="_SharedFileIndex">
    <vt:lpwstr/>
  </property>
  <property fmtid="{D5CDD505-2E9C-101B-9397-08002B2CF9AE}" pid="7" name="_SourceUrl">
    <vt:lpwstr/>
  </property>
</Properties>
</file>